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handoutMasterIdLst>
    <p:handoutMasterId r:id="rId61"/>
  </p:handoutMasterIdLst>
  <p:sldIdLst>
    <p:sldId id="406" r:id="rId2"/>
    <p:sldId id="574" r:id="rId3"/>
    <p:sldId id="467" r:id="rId4"/>
    <p:sldId id="416" r:id="rId5"/>
    <p:sldId id="593" r:id="rId6"/>
    <p:sldId id="343" r:id="rId7"/>
    <p:sldId id="411" r:id="rId8"/>
    <p:sldId id="346" r:id="rId9"/>
    <p:sldId id="345" r:id="rId10"/>
    <p:sldId id="347" r:id="rId11"/>
    <p:sldId id="595" r:id="rId12"/>
    <p:sldId id="597" r:id="rId13"/>
    <p:sldId id="311" r:id="rId14"/>
    <p:sldId id="580" r:id="rId15"/>
    <p:sldId id="582" r:id="rId16"/>
    <p:sldId id="583" r:id="rId17"/>
    <p:sldId id="578" r:id="rId18"/>
    <p:sldId id="312" r:id="rId19"/>
    <p:sldId id="577" r:id="rId20"/>
    <p:sldId id="314" r:id="rId21"/>
    <p:sldId id="315" r:id="rId22"/>
    <p:sldId id="317" r:id="rId23"/>
    <p:sldId id="585" r:id="rId24"/>
    <p:sldId id="587" r:id="rId25"/>
    <p:sldId id="586" r:id="rId26"/>
    <p:sldId id="354" r:id="rId27"/>
    <p:sldId id="588" r:id="rId28"/>
    <p:sldId id="589" r:id="rId29"/>
    <p:sldId id="360" r:id="rId30"/>
    <p:sldId id="361" r:id="rId31"/>
    <p:sldId id="592" r:id="rId32"/>
    <p:sldId id="590" r:id="rId33"/>
    <p:sldId id="367" r:id="rId34"/>
    <p:sldId id="370" r:id="rId35"/>
    <p:sldId id="372" r:id="rId36"/>
    <p:sldId id="374" r:id="rId37"/>
    <p:sldId id="612" r:id="rId38"/>
    <p:sldId id="613" r:id="rId39"/>
    <p:sldId id="624" r:id="rId40"/>
    <p:sldId id="614" r:id="rId41"/>
    <p:sldId id="625" r:id="rId42"/>
    <p:sldId id="615" r:id="rId43"/>
    <p:sldId id="617" r:id="rId44"/>
    <p:sldId id="618" r:id="rId45"/>
    <p:sldId id="626" r:id="rId46"/>
    <p:sldId id="384" r:id="rId47"/>
    <p:sldId id="389" r:id="rId48"/>
    <p:sldId id="602" r:id="rId49"/>
    <p:sldId id="387" r:id="rId50"/>
    <p:sldId id="391" r:id="rId51"/>
    <p:sldId id="390" r:id="rId52"/>
    <p:sldId id="393" r:id="rId53"/>
    <p:sldId id="392" r:id="rId54"/>
    <p:sldId id="394" r:id="rId55"/>
    <p:sldId id="601" r:id="rId56"/>
    <p:sldId id="622" r:id="rId57"/>
    <p:sldId id="405" r:id="rId58"/>
    <p:sldId id="137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C6C2"/>
    <a:srgbClr val="3C8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8960-203C-4DBF-9108-EEBBAC8986D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34F0-454E-4FF1-B228-1F89AEC9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8AF43-0626-4987-8BBF-156DDFC913A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257A-8EB0-491D-A7C4-28D1CD22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E49BD9-5267-40B6-B32A-110C19C48E6F}" type="slidenum">
              <a:rPr lang="en-US" altLang="en-US" sz="1100"/>
              <a:pPr/>
              <a:t>1</a:t>
            </a:fld>
            <a:endParaRPr lang="en-US" altLang="en-US" sz="11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1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7E124-8511-4D4D-B0E0-5A4A39A979E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8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B25886-AE94-494D-ACCB-6859C57ACB70}" type="slidenum">
              <a:rPr lang="en-US" altLang="en-US" sz="1100"/>
              <a:pPr/>
              <a:t>6</a:t>
            </a:fld>
            <a:endParaRPr lang="en-US" altLang="en-US" sz="11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9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007631-B2B3-42D2-9A64-3951F7DAA97A}" type="slidenum">
              <a:rPr lang="en-US" altLang="en-US" sz="1100"/>
              <a:pPr/>
              <a:t>8</a:t>
            </a:fld>
            <a:endParaRPr lang="en-US" altLang="en-US" sz="11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31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E594EA-05EF-443C-8B89-80FC51ED930D}" type="slidenum">
              <a:rPr lang="en-US" altLang="en-US" sz="1100"/>
              <a:pPr/>
              <a:t>10</a:t>
            </a:fld>
            <a:endParaRPr lang="en-US" altLang="en-US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5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9F7F56-977E-4975-86D3-9764569EBE46}" type="slidenum">
              <a:rPr lang="en-US" altLang="en-US" sz="1100"/>
              <a:pPr/>
              <a:t>26</a:t>
            </a:fld>
            <a:endParaRPr lang="en-US" altLang="en-US" sz="11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2 Scanning monochromators</a:t>
            </a:r>
          </a:p>
          <a:p>
            <a:r>
              <a:rPr lang="en-US" altLang="en-US"/>
              <a:t>-Fix excitation, scan emission</a:t>
            </a:r>
          </a:p>
          <a:p>
            <a:r>
              <a:rPr lang="en-US" altLang="en-US"/>
              <a:t>	Fix emission, scan excitation</a:t>
            </a:r>
          </a:p>
          <a:p>
            <a:r>
              <a:rPr lang="en-US" altLang="en-US"/>
              <a:t>-scan both</a:t>
            </a:r>
          </a:p>
        </p:txBody>
      </p:sp>
    </p:spTree>
    <p:extLst>
      <p:ext uri="{BB962C8B-B14F-4D97-AF65-F5344CB8AC3E}">
        <p14:creationId xmlns:p14="http://schemas.microsoft.com/office/powerpoint/2010/main" val="45896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98B0C6-F09D-4EE2-91E9-3E4DD6AAC1CC}" type="slidenum">
              <a:rPr lang="en-US" altLang="en-US" sz="1100"/>
              <a:pPr/>
              <a:t>32</a:t>
            </a:fld>
            <a:endParaRPr lang="en-US" altLang="en-US" sz="1100"/>
          </a:p>
        </p:txBody>
      </p:sp>
      <p:sp>
        <p:nvSpPr>
          <p:cNvPr id="75779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717550"/>
            <a:ext cx="6381750" cy="3589338"/>
          </a:xfrm>
          <a:ln/>
        </p:spPr>
      </p:sp>
      <p:sp>
        <p:nvSpPr>
          <p:cNvPr id="75780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975360" y="4547235"/>
            <a:ext cx="5364480" cy="43088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80" y="5821960"/>
            <a:ext cx="1456425" cy="4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39200" y="5943600"/>
            <a:ext cx="3352800" cy="914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346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885" y="403225"/>
            <a:ext cx="10900833" cy="539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3200" y="1666875"/>
            <a:ext cx="11988800" cy="402113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277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/>
            </a:lvl2pPr>
            <a:lvl3pPr marL="566928" indent="-18288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/>
            </a:lvl3pPr>
            <a:lvl4pPr marL="749808" indent="-18288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/>
            </a:lvl4pPr>
            <a:lvl5pPr marL="932688" indent="-18288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49" y="5698071"/>
            <a:ext cx="1624510" cy="4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2100"/>
            <a:ext cx="10058400" cy="848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752EE8-AB47-4D88-BFB8-46942CB6832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57110B-E2EC-41BE-A43A-399036BCDC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31" y="5967349"/>
            <a:ext cx="1156283" cy="3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vectors/check-tick-correct-okay-confirm-146095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vectors/check-tick-correct-okay-confirm-14609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liegonzo.com/2011/01/misa-giveaway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ristiantietze.de/posts/2016/05/emoji-bytes-lost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tx1"/>
                </a:solidFill>
              </a:rPr>
              <a:t>Fluorescence Theory and Fundamentals of Getting Great Data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329949" cy="114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000" spc="0" dirty="0">
                <a:solidFill>
                  <a:srgbClr val="33CC33"/>
                </a:solidFill>
                <a:latin typeface="+mn-lt"/>
              </a:rPr>
              <a:t>by Sherry L. Hemmingsen, Ph.D.</a:t>
            </a:r>
            <a:br>
              <a:rPr lang="en-US" altLang="en-US" sz="2000" spc="0" dirty="0">
                <a:solidFill>
                  <a:srgbClr val="33CC33"/>
                </a:solidFill>
                <a:latin typeface="+mn-lt"/>
              </a:rPr>
            </a:br>
            <a:r>
              <a:rPr lang="en-US" altLang="en-US" sz="2000" spc="0" dirty="0">
                <a:solidFill>
                  <a:srgbClr val="33CC33"/>
                </a:solidFill>
                <a:latin typeface="+mn-lt"/>
              </a:rPr>
              <a:t>Molecular Spectroscopy Product Specialist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07263"/>
            <a:ext cx="3988528" cy="12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0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Emission Processes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altLang="en-US" sz="2800" i="1" u="sng" dirty="0">
                <a:solidFill>
                  <a:srgbClr val="FF0000"/>
                </a:solidFill>
              </a:rPr>
              <a:t>Photo</a:t>
            </a:r>
            <a:r>
              <a:rPr lang="en-US" altLang="en-US" sz="2800" dirty="0">
                <a:solidFill>
                  <a:schemeClr val="tx1"/>
                </a:solidFill>
              </a:rPr>
              <a:t>luminescence:  Excitation by </a:t>
            </a:r>
            <a:r>
              <a:rPr lang="en-US" altLang="en-US" sz="2800" dirty="0">
                <a:solidFill>
                  <a:srgbClr val="FF0000"/>
                </a:solidFill>
              </a:rPr>
              <a:t>absorption</a:t>
            </a:r>
            <a:r>
              <a:rPr lang="en-US" altLang="en-US" sz="2800" dirty="0">
                <a:solidFill>
                  <a:srgbClr val="00FFFF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of light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800" dirty="0"/>
              <a:t>   </a:t>
            </a:r>
            <a:r>
              <a:rPr lang="en-US" altLang="en-US" sz="2400" dirty="0"/>
              <a:t>Fluorescence ns time regime (lifetime 10</a:t>
            </a:r>
            <a:r>
              <a:rPr lang="en-US" altLang="en-US" sz="2400" baseline="30000" dirty="0"/>
              <a:t>-11</a:t>
            </a:r>
            <a:r>
              <a:rPr lang="en-US" altLang="en-US" sz="2400" dirty="0"/>
              <a:t> to 10</a:t>
            </a:r>
            <a:r>
              <a:rPr lang="en-US" altLang="en-US" sz="2400" baseline="30000" dirty="0"/>
              <a:t>-7</a:t>
            </a:r>
            <a:r>
              <a:rPr lang="en-US" altLang="en-US" sz="2400" dirty="0"/>
              <a:t> secs)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400" dirty="0"/>
              <a:t>    Phosphorescence  (lifetime 10</a:t>
            </a:r>
            <a:r>
              <a:rPr lang="en-US" altLang="en-US" sz="2400" baseline="30000" dirty="0"/>
              <a:t>-3</a:t>
            </a:r>
            <a:r>
              <a:rPr lang="en-US" altLang="en-US" sz="2400" dirty="0"/>
              <a:t> to 10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secs)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400" dirty="0"/>
              <a:t>    </a:t>
            </a:r>
            <a:r>
              <a:rPr lang="en-US" altLang="en-US" sz="2400" i="1" dirty="0"/>
              <a:t>Excitation light source required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800" i="1" u="sng" dirty="0" err="1">
                <a:solidFill>
                  <a:srgbClr val="FF0000"/>
                </a:solidFill>
              </a:rPr>
              <a:t>Chemi</a:t>
            </a:r>
            <a:r>
              <a:rPr lang="en-US" altLang="en-US" sz="2800" i="1" u="sng" dirty="0">
                <a:solidFill>
                  <a:srgbClr val="FF0000"/>
                </a:solidFill>
              </a:rPr>
              <a:t>-</a:t>
            </a:r>
            <a:r>
              <a:rPr lang="en-US" altLang="en-US" sz="2800" dirty="0">
                <a:solidFill>
                  <a:schemeClr val="tx1"/>
                </a:solidFill>
              </a:rPr>
              <a:t>luminescence:  Excitation by </a:t>
            </a:r>
            <a:r>
              <a:rPr lang="en-US" altLang="en-US" sz="2800" dirty="0">
                <a:solidFill>
                  <a:srgbClr val="FF0000"/>
                </a:solidFill>
              </a:rPr>
              <a:t>chemical reaction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800" i="1" u="sng" dirty="0">
                <a:solidFill>
                  <a:srgbClr val="FF0000"/>
                </a:solidFill>
              </a:rPr>
              <a:t>Bio-</a:t>
            </a:r>
            <a:r>
              <a:rPr lang="en-US" altLang="en-US" sz="2800" dirty="0">
                <a:solidFill>
                  <a:schemeClr val="tx1"/>
                </a:solidFill>
              </a:rPr>
              <a:t>luminescence: </a:t>
            </a:r>
            <a:r>
              <a:rPr lang="en-US" altLang="en-US" sz="2800" dirty="0"/>
              <a:t>chemiluminescence in a biological system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800" dirty="0"/>
              <a:t>   </a:t>
            </a:r>
            <a:r>
              <a:rPr lang="en-US" altLang="en-US" sz="2400" i="1" dirty="0"/>
              <a:t>NO external light required</a:t>
            </a:r>
          </a:p>
          <a:p>
            <a:pPr marL="0" indent="0">
              <a:buClr>
                <a:schemeClr val="tx2"/>
              </a:buClr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2731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19" y="320159"/>
            <a:ext cx="10798309" cy="1450757"/>
          </a:xfrm>
        </p:spPr>
        <p:txBody>
          <a:bodyPr>
            <a:normAutofit/>
          </a:bodyPr>
          <a:lstStyle/>
          <a:p>
            <a:r>
              <a:rPr lang="en-US" dirty="0"/>
              <a:t>Photoluminescence Processes: Fluorescence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5F97F-444D-4841-9713-696F07F7E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41" y="1895913"/>
            <a:ext cx="6400800" cy="4295162"/>
          </a:xfrm>
          <a:prstGeom prst="rect">
            <a:avLst/>
          </a:prstGeom>
        </p:spPr>
      </p:pic>
      <p:sp>
        <p:nvSpPr>
          <p:cNvPr id="17" name="Multiply 1">
            <a:extLst>
              <a:ext uri="{FF2B5EF4-FFF2-40B4-BE49-F238E27FC236}">
                <a16:creationId xmlns:a16="http://schemas.microsoft.com/office/drawing/2014/main" id="{6B8DF3BA-6AD7-41FD-BA51-8D3C390FCC49}"/>
              </a:ext>
            </a:extLst>
          </p:cNvPr>
          <p:cNvSpPr/>
          <p:nvPr/>
        </p:nvSpPr>
        <p:spPr bwMode="auto">
          <a:xfrm>
            <a:off x="5683541" y="3622392"/>
            <a:ext cx="2569625" cy="1103659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6EFAF-DD1A-4A5B-8DE8-83FBD3694FAE}"/>
              </a:ext>
            </a:extLst>
          </p:cNvPr>
          <p:cNvSpPr txBox="1"/>
          <p:nvPr/>
        </p:nvSpPr>
        <p:spPr>
          <a:xfrm>
            <a:off x="5735979" y="2287322"/>
            <a:ext cx="616839" cy="36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ISC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A1ABEE-5B1A-4D89-B1D6-4446FF8589D0}"/>
              </a:ext>
            </a:extLst>
          </p:cNvPr>
          <p:cNvCxnSpPr>
            <a:cxnSpLocks/>
          </p:cNvCxnSpPr>
          <p:nvPr/>
        </p:nvCxnSpPr>
        <p:spPr>
          <a:xfrm>
            <a:off x="5612233" y="2656961"/>
            <a:ext cx="619652" cy="263521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Multiply 1">
            <a:extLst>
              <a:ext uri="{FF2B5EF4-FFF2-40B4-BE49-F238E27FC236}">
                <a16:creationId xmlns:a16="http://schemas.microsoft.com/office/drawing/2014/main" id="{35F29D4A-E605-455B-8E1D-16EFA8E64C25}"/>
              </a:ext>
            </a:extLst>
          </p:cNvPr>
          <p:cNvSpPr/>
          <p:nvPr/>
        </p:nvSpPr>
        <p:spPr bwMode="auto">
          <a:xfrm>
            <a:off x="5514841" y="2599981"/>
            <a:ext cx="801877" cy="377481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D297D-8C02-4892-B89B-AB6605D2755A}"/>
              </a:ext>
            </a:extLst>
          </p:cNvPr>
          <p:cNvSpPr txBox="1"/>
          <p:nvPr/>
        </p:nvSpPr>
        <p:spPr>
          <a:xfrm>
            <a:off x="8017309" y="5473868"/>
            <a:ext cx="314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ISC =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InterSystem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Crossing</a:t>
            </a:r>
          </a:p>
        </p:txBody>
      </p:sp>
    </p:spTree>
    <p:extLst>
      <p:ext uri="{BB962C8B-B14F-4D97-AF65-F5344CB8AC3E}">
        <p14:creationId xmlns:p14="http://schemas.microsoft.com/office/powerpoint/2010/main" val="7654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20" grpId="0" animBg="1"/>
      <p:bldP spid="20" grpId="1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19" y="320159"/>
            <a:ext cx="10798309" cy="1450757"/>
          </a:xfrm>
        </p:spPr>
        <p:txBody>
          <a:bodyPr>
            <a:normAutofit/>
          </a:bodyPr>
          <a:lstStyle/>
          <a:p>
            <a:r>
              <a:rPr lang="en-US" dirty="0"/>
              <a:t>Photoluminescence Processes: Phosphorescence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5F97F-444D-4841-9713-696F07F7E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41" y="1895913"/>
            <a:ext cx="6400800" cy="429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C9C31-9F3A-4DFB-A235-DEA13169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87" y="4984198"/>
            <a:ext cx="5715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68D12-B018-49BC-B195-B14EF49D7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313" y="2089682"/>
            <a:ext cx="638175" cy="974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4031A-1846-49AB-986D-5877B9358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595" y="2576937"/>
            <a:ext cx="632331" cy="1045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57508C-2146-4069-9186-3F63358DD35A}"/>
              </a:ext>
            </a:extLst>
          </p:cNvPr>
          <p:cNvSpPr txBox="1"/>
          <p:nvPr/>
        </p:nvSpPr>
        <p:spPr>
          <a:xfrm>
            <a:off x="568362" y="3429000"/>
            <a:ext cx="119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Paired electron spins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67F338-BF63-4C34-9A38-EB1B1D71C5EA}"/>
              </a:ext>
            </a:extLst>
          </p:cNvPr>
          <p:cNvCxnSpPr/>
          <p:nvPr/>
        </p:nvCxnSpPr>
        <p:spPr>
          <a:xfrm flipV="1">
            <a:off x="1249960" y="2827090"/>
            <a:ext cx="486561" cy="4865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87EED-5C8F-470F-B484-F031BC3EC0DC}"/>
              </a:ext>
            </a:extLst>
          </p:cNvPr>
          <p:cNvCxnSpPr/>
          <p:nvPr/>
        </p:nvCxnSpPr>
        <p:spPr>
          <a:xfrm>
            <a:off x="1132514" y="4502669"/>
            <a:ext cx="612396" cy="48152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2FCF29-1980-497C-B805-C4AC9A141F00}"/>
              </a:ext>
            </a:extLst>
          </p:cNvPr>
          <p:cNvSpPr txBox="1"/>
          <p:nvPr/>
        </p:nvSpPr>
        <p:spPr>
          <a:xfrm>
            <a:off x="9708859" y="2602527"/>
            <a:ext cx="119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Unpaired electron spins</a:t>
            </a:r>
          </a:p>
        </p:txBody>
      </p:sp>
      <p:sp>
        <p:nvSpPr>
          <p:cNvPr id="17" name="Multiply 1">
            <a:extLst>
              <a:ext uri="{FF2B5EF4-FFF2-40B4-BE49-F238E27FC236}">
                <a16:creationId xmlns:a16="http://schemas.microsoft.com/office/drawing/2014/main" id="{6B8DF3BA-6AD7-41FD-BA51-8D3C390FCC49}"/>
              </a:ext>
            </a:extLst>
          </p:cNvPr>
          <p:cNvSpPr/>
          <p:nvPr/>
        </p:nvSpPr>
        <p:spPr bwMode="auto">
          <a:xfrm>
            <a:off x="3902867" y="3385689"/>
            <a:ext cx="2569625" cy="1103659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6EFAF-DD1A-4A5B-8DE8-83FBD3694FAE}"/>
              </a:ext>
            </a:extLst>
          </p:cNvPr>
          <p:cNvSpPr txBox="1"/>
          <p:nvPr/>
        </p:nvSpPr>
        <p:spPr>
          <a:xfrm>
            <a:off x="5735979" y="2287322"/>
            <a:ext cx="616839" cy="36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ISC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A1ABEE-5B1A-4D89-B1D6-4446FF8589D0}"/>
              </a:ext>
            </a:extLst>
          </p:cNvPr>
          <p:cNvCxnSpPr>
            <a:cxnSpLocks/>
          </p:cNvCxnSpPr>
          <p:nvPr/>
        </p:nvCxnSpPr>
        <p:spPr>
          <a:xfrm>
            <a:off x="5612233" y="2656961"/>
            <a:ext cx="619652" cy="263521"/>
          </a:xfrm>
          <a:prstGeom prst="straightConnector1">
            <a:avLst/>
          </a:prstGeom>
          <a:ln w="666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9D297D-8C02-4892-B89B-AB6605D2755A}"/>
              </a:ext>
            </a:extLst>
          </p:cNvPr>
          <p:cNvSpPr txBox="1"/>
          <p:nvPr/>
        </p:nvSpPr>
        <p:spPr>
          <a:xfrm>
            <a:off x="8017309" y="5473868"/>
            <a:ext cx="314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ISC =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InterSystem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Crossing</a:t>
            </a:r>
          </a:p>
        </p:txBody>
      </p:sp>
    </p:spTree>
    <p:extLst>
      <p:ext uri="{BB962C8B-B14F-4D97-AF65-F5344CB8AC3E}">
        <p14:creationId xmlns:p14="http://schemas.microsoft.com/office/powerpoint/2010/main" val="13696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86603"/>
            <a:ext cx="10565985" cy="1450757"/>
          </a:xfrm>
        </p:spPr>
        <p:txBody>
          <a:bodyPr/>
          <a:lstStyle/>
          <a:p>
            <a:r>
              <a:rPr lang="en-US" altLang="en-US" dirty="0"/>
              <a:t>What Kinds of Substances Fluoresce?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963" y="1872150"/>
            <a:ext cx="9983755" cy="3017091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Highly conjugated organic systems (many alternating single and double bonds)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Aromatic molecules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Rigid, planar molecules</a:t>
            </a:r>
          </a:p>
        </p:txBody>
      </p:sp>
    </p:spTree>
    <p:extLst>
      <p:ext uri="{BB962C8B-B14F-4D97-AF65-F5344CB8AC3E}">
        <p14:creationId xmlns:p14="http://schemas.microsoft.com/office/powerpoint/2010/main" val="19687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29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86603"/>
            <a:ext cx="10565985" cy="1450757"/>
          </a:xfrm>
        </p:spPr>
        <p:txBody>
          <a:bodyPr/>
          <a:lstStyle/>
          <a:p>
            <a:r>
              <a:rPr lang="en-US" altLang="en-US" dirty="0"/>
              <a:t>Highly Conjugated Systems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3A9955-5DFE-457F-A28F-97E6FA81B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500" y="2476500"/>
            <a:ext cx="9525000" cy="19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B999A5-1378-42C8-91A3-7B03A05D604B}"/>
              </a:ext>
            </a:extLst>
          </p:cNvPr>
          <p:cNvSpPr/>
          <p:nvPr/>
        </p:nvSpPr>
        <p:spPr>
          <a:xfrm>
            <a:off x="6380271" y="5809130"/>
            <a:ext cx="4277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NEUROtiker</a:t>
            </a:r>
            <a:r>
              <a:rPr lang="en-US" sz="1200" dirty="0"/>
              <a:t> - Own work, Public Domain, https://commons.wikimedia.org/w/index.php?curid=2330317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AB5FF-0297-4A8F-92BF-7C23471707D2}"/>
              </a:ext>
            </a:extLst>
          </p:cNvPr>
          <p:cNvSpPr txBox="1"/>
          <p:nvPr/>
        </p:nvSpPr>
        <p:spPr>
          <a:xfrm>
            <a:off x="4644614" y="4572095"/>
            <a:ext cx="3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Beta Carotene	</a:t>
            </a:r>
          </a:p>
        </p:txBody>
      </p:sp>
    </p:spTree>
    <p:extLst>
      <p:ext uri="{BB962C8B-B14F-4D97-AF65-F5344CB8AC3E}">
        <p14:creationId xmlns:p14="http://schemas.microsoft.com/office/powerpoint/2010/main" val="6492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86603"/>
            <a:ext cx="10565985" cy="1450757"/>
          </a:xfrm>
        </p:spPr>
        <p:txBody>
          <a:bodyPr/>
          <a:lstStyle/>
          <a:p>
            <a:r>
              <a:rPr lang="en-US" altLang="en-US" dirty="0"/>
              <a:t>Aromatic Molecules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B3FCE-CCA5-4C1C-88C0-9163D0345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1" y="2162285"/>
            <a:ext cx="2612479" cy="214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A00A1-9BC1-4B28-8764-818C85BF3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22" y="2162285"/>
            <a:ext cx="2177973" cy="2344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104384-5B87-47A2-B4ED-098335E80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79" y="2162285"/>
            <a:ext cx="2105427" cy="21461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69EF74-3064-4487-998A-7979CF242DD5}"/>
              </a:ext>
            </a:extLst>
          </p:cNvPr>
          <p:cNvSpPr txBox="1"/>
          <p:nvPr/>
        </p:nvSpPr>
        <p:spPr>
          <a:xfrm>
            <a:off x="1776807" y="4506665"/>
            <a:ext cx="176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Tyrosine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31902-107B-42BF-B918-CDFEEE7905A6}"/>
              </a:ext>
            </a:extLst>
          </p:cNvPr>
          <p:cNvSpPr txBox="1"/>
          <p:nvPr/>
        </p:nvSpPr>
        <p:spPr>
          <a:xfrm>
            <a:off x="4691628" y="4506665"/>
            <a:ext cx="235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Tryptophan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8ED1B-E36E-4FAC-AA4D-35FCBDE9F5D7}"/>
              </a:ext>
            </a:extLst>
          </p:cNvPr>
          <p:cNvSpPr txBox="1"/>
          <p:nvPr/>
        </p:nvSpPr>
        <p:spPr>
          <a:xfrm>
            <a:off x="7888442" y="4506665"/>
            <a:ext cx="270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Phenylalanine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C0C28-66CC-4159-A9BC-7B7CD4121B08}"/>
              </a:ext>
            </a:extLst>
          </p:cNvPr>
          <p:cNvSpPr txBox="1"/>
          <p:nvPr/>
        </p:nvSpPr>
        <p:spPr>
          <a:xfrm>
            <a:off x="1398494" y="5303515"/>
            <a:ext cx="896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Aromatic amino acids provide intrinsic fluorescent probes for studying protein interactions</a:t>
            </a:r>
          </a:p>
        </p:txBody>
      </p:sp>
    </p:spTree>
    <p:extLst>
      <p:ext uri="{BB962C8B-B14F-4D97-AF65-F5344CB8AC3E}">
        <p14:creationId xmlns:p14="http://schemas.microsoft.com/office/powerpoint/2010/main" val="19748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86603"/>
            <a:ext cx="10565985" cy="1450757"/>
          </a:xfrm>
        </p:spPr>
        <p:txBody>
          <a:bodyPr/>
          <a:lstStyle/>
          <a:p>
            <a:r>
              <a:rPr lang="en-US" altLang="en-US" dirty="0"/>
              <a:t>Rigid, Planar Molecules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35624-8DFB-4662-B897-9381CFB1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1" y="1855390"/>
            <a:ext cx="10897496" cy="34493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C09E8-0324-4A35-B011-902C96969C35}"/>
              </a:ext>
            </a:extLst>
          </p:cNvPr>
          <p:cNvSpPr txBox="1"/>
          <p:nvPr/>
        </p:nvSpPr>
        <p:spPr>
          <a:xfrm>
            <a:off x="2058113" y="5422813"/>
            <a:ext cx="744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Polycyclic Aromatic Hydrocarbons or PAHs </a:t>
            </a:r>
          </a:p>
          <a:p>
            <a:r>
              <a:rPr lang="en-US" sz="2400" dirty="0"/>
              <a:t>(aka, molecular chicken wire) are highly fluorescent</a:t>
            </a:r>
          </a:p>
        </p:txBody>
      </p:sp>
    </p:spTree>
    <p:extLst>
      <p:ext uri="{BB962C8B-B14F-4D97-AF65-F5344CB8AC3E}">
        <p14:creationId xmlns:p14="http://schemas.microsoft.com/office/powerpoint/2010/main" val="12094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C0C4-1ECD-47A3-87CD-CFE13052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95" y="5427257"/>
            <a:ext cx="10113264" cy="822960"/>
          </a:xfrm>
        </p:spPr>
        <p:txBody>
          <a:bodyPr/>
          <a:lstStyle/>
          <a:p>
            <a:r>
              <a:rPr lang="en-US" dirty="0"/>
              <a:t>Your turn….Which molecule fluoresces more?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3B7F784-9AE6-4453-A21E-17F0531044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>
          <a:xfrm>
            <a:off x="1803706" y="733523"/>
            <a:ext cx="8584587" cy="3460790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6D833D-E1A2-424F-B4C4-52F88FCED3CE}"/>
              </a:ext>
            </a:extLst>
          </p:cNvPr>
          <p:cNvSpPr txBox="1"/>
          <p:nvPr/>
        </p:nvSpPr>
        <p:spPr>
          <a:xfrm>
            <a:off x="3013041" y="3962788"/>
            <a:ext cx="283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Biphenyl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128596-1EBE-42EB-A3DF-867378DB32EA}"/>
              </a:ext>
            </a:extLst>
          </p:cNvPr>
          <p:cNvSpPr txBox="1"/>
          <p:nvPr/>
        </p:nvSpPr>
        <p:spPr>
          <a:xfrm>
            <a:off x="7647797" y="3962788"/>
            <a:ext cx="190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Fluorene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1AFBBD-C929-45B8-BA8C-17D6F65F4554}"/>
              </a:ext>
            </a:extLst>
          </p:cNvPr>
          <p:cNvSpPr/>
          <p:nvPr/>
        </p:nvSpPr>
        <p:spPr>
          <a:xfrm>
            <a:off x="7510064" y="2969336"/>
            <a:ext cx="1730188" cy="919328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EE0D3F-9DB2-4251-9A7D-6827592D7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2522" y="1873139"/>
            <a:ext cx="1125632" cy="14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Fluorescent is a Molecule?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8759"/>
            <a:ext cx="9479280" cy="3539606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Quantum Yield (Quantum Efficiency)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>
                <a:latin typeface="Symbol" panose="05050102010706020507" pitchFamily="18" charset="2"/>
              </a:rPr>
              <a:t>		F</a:t>
            </a:r>
            <a:r>
              <a:rPr lang="en-US" altLang="en-US" sz="3600" baseline="-25000" dirty="0"/>
              <a:t>F</a:t>
            </a:r>
            <a:r>
              <a:rPr lang="en-US" altLang="en-US" sz="3600" dirty="0"/>
              <a:t> = </a:t>
            </a:r>
            <a:r>
              <a:rPr lang="en-US" altLang="en-US" sz="3600" u="sng" dirty="0"/>
              <a:t> # photons emitted as fluorescence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      		  # photons absorbed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		values range from 0-1</a:t>
            </a:r>
          </a:p>
        </p:txBody>
      </p:sp>
    </p:spTree>
    <p:extLst>
      <p:ext uri="{BB962C8B-B14F-4D97-AF65-F5344CB8AC3E}">
        <p14:creationId xmlns:p14="http://schemas.microsoft.com/office/powerpoint/2010/main" val="21440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C0C4-1ECD-47A3-87CD-CFE13052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31" y="5401636"/>
            <a:ext cx="11667507" cy="822960"/>
          </a:xfrm>
        </p:spPr>
        <p:txBody>
          <a:bodyPr/>
          <a:lstStyle/>
          <a:p>
            <a:r>
              <a:rPr lang="en-US" dirty="0"/>
              <a:t>Your turn….</a:t>
            </a:r>
            <a:br>
              <a:rPr lang="en-US" dirty="0"/>
            </a:br>
            <a:r>
              <a:rPr lang="en-US" dirty="0"/>
              <a:t>Which molecule is has the greater quantum efficiency?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253C290-EB21-43A2-9E3F-96F7A1220B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041"/>
          <a:stretch>
            <a:fillRect/>
          </a:stretch>
        </p:blipFill>
        <p:spPr>
          <a:xfrm>
            <a:off x="1645936" y="1142989"/>
            <a:ext cx="8369434" cy="33740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725E0E-C71D-492A-A379-B7EDD0F2EB44}"/>
              </a:ext>
            </a:extLst>
          </p:cNvPr>
          <p:cNvSpPr txBox="1"/>
          <p:nvPr/>
        </p:nvSpPr>
        <p:spPr>
          <a:xfrm>
            <a:off x="3367144" y="619769"/>
            <a:ext cx="74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2282B-AEEA-4D5D-9A1B-DA9836932E18}"/>
              </a:ext>
            </a:extLst>
          </p:cNvPr>
          <p:cNvSpPr txBox="1"/>
          <p:nvPr/>
        </p:nvSpPr>
        <p:spPr>
          <a:xfrm>
            <a:off x="7711442" y="619769"/>
            <a:ext cx="74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47739-33A9-41EA-A139-AD4D756C5CAD}"/>
              </a:ext>
            </a:extLst>
          </p:cNvPr>
          <p:cNvSpPr txBox="1"/>
          <p:nvPr/>
        </p:nvSpPr>
        <p:spPr>
          <a:xfrm>
            <a:off x="2605144" y="4285519"/>
            <a:ext cx="283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Fluorescein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3ACDC-0DE9-4AA0-9510-445FDA311F23}"/>
              </a:ext>
            </a:extLst>
          </p:cNvPr>
          <p:cNvSpPr txBox="1"/>
          <p:nvPr/>
        </p:nvSpPr>
        <p:spPr>
          <a:xfrm>
            <a:off x="6647331" y="4285519"/>
            <a:ext cx="3228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Phenolphthalein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30E28-4D9F-4C39-BD52-9276F27176FD}"/>
              </a:ext>
            </a:extLst>
          </p:cNvPr>
          <p:cNvSpPr/>
          <p:nvPr/>
        </p:nvSpPr>
        <p:spPr>
          <a:xfrm>
            <a:off x="2605144" y="1142989"/>
            <a:ext cx="1730188" cy="1116117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C7716A-6964-41F8-BEEA-36F233C16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9512" y="2937572"/>
            <a:ext cx="1125632" cy="1421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06849D-DB96-4640-A415-656BB838CA7B}"/>
              </a:ext>
            </a:extLst>
          </p:cNvPr>
          <p:cNvSpPr txBox="1"/>
          <p:nvPr/>
        </p:nvSpPr>
        <p:spPr>
          <a:xfrm>
            <a:off x="311971" y="2308620"/>
            <a:ext cx="19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F</a:t>
            </a:r>
            <a:r>
              <a:rPr lang="en-US" altLang="en-US" sz="2800" dirty="0">
                <a:solidFill>
                  <a:srgbClr val="FF0000"/>
                </a:solidFill>
              </a:rPr>
              <a:t> =  0.90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1A964-1E20-4E24-ABDF-772717A6EE0B}"/>
              </a:ext>
            </a:extLst>
          </p:cNvPr>
          <p:cNvSpPr txBox="1"/>
          <p:nvPr/>
        </p:nvSpPr>
        <p:spPr>
          <a:xfrm>
            <a:off x="10015370" y="2308620"/>
            <a:ext cx="217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F</a:t>
            </a:r>
            <a:r>
              <a:rPr lang="en-US" altLang="en-US" sz="2800" dirty="0">
                <a:solidFill>
                  <a:srgbClr val="FF0000"/>
                </a:solidFill>
              </a:rPr>
              <a:t> &lt;&lt;  0.01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6">
            <a:extLst>
              <a:ext uri="{FF2B5EF4-FFF2-40B4-BE49-F238E27FC236}">
                <a16:creationId xmlns:a16="http://schemas.microsoft.com/office/drawing/2014/main" id="{FACC6B1D-B4CC-49CE-90BC-A036400054A0}"/>
              </a:ext>
            </a:extLst>
          </p:cNvPr>
          <p:cNvSpPr/>
          <p:nvPr/>
        </p:nvSpPr>
        <p:spPr>
          <a:xfrm>
            <a:off x="1185333" y="914823"/>
            <a:ext cx="8439059" cy="76942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sz="4400" dirty="0">
                <a:solidFill>
                  <a:srgbClr val="474747"/>
                </a:solidFill>
              </a:rPr>
              <a:t>JASCO Corporation</a:t>
            </a:r>
            <a:endParaRPr lang="ja-JP" altLang="en-US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6760" y="2266949"/>
            <a:ext cx="6838345" cy="3322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s://jascoinc.com/wp-content/themes/jasco_twentyseventeen/ui/map-home-bk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43" y="2454951"/>
            <a:ext cx="5540943" cy="27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31497A-DAFA-452B-A3E7-4A85E80963AE}"/>
              </a:ext>
            </a:extLst>
          </p:cNvPr>
          <p:cNvCxnSpPr/>
          <p:nvPr/>
        </p:nvCxnSpPr>
        <p:spPr>
          <a:xfrm flipV="1">
            <a:off x="3096249" y="3635542"/>
            <a:ext cx="1261986" cy="20858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31497A-DAFA-452B-A3E7-4A85E80963AE}"/>
              </a:ext>
            </a:extLst>
          </p:cNvPr>
          <p:cNvCxnSpPr/>
          <p:nvPr/>
        </p:nvCxnSpPr>
        <p:spPr>
          <a:xfrm flipH="1">
            <a:off x="7718658" y="3641501"/>
            <a:ext cx="1072071" cy="6762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473169-E227-466C-957E-E4D7B2CC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215" y="2007073"/>
            <a:ext cx="29807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JASCO Corporation</a:t>
            </a:r>
          </a:p>
          <a:p>
            <a:pPr eaLnBrk="1" hangingPunct="1"/>
            <a:r>
              <a:rPr lang="en-US" altLang="ja-JP" sz="2000" dirty="0"/>
              <a:t>Hachioji, Tokyo</a:t>
            </a:r>
          </a:p>
          <a:p>
            <a:pPr eaLnBrk="1" hangingPunct="1"/>
            <a:r>
              <a:rPr lang="en-US" altLang="ja-JP" sz="2000" dirty="0"/>
              <a:t>Since 1958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7C405-113C-4A62-86BE-9900C026E758}"/>
              </a:ext>
            </a:extLst>
          </p:cNvPr>
          <p:cNvSpPr txBox="1"/>
          <p:nvPr/>
        </p:nvSpPr>
        <p:spPr>
          <a:xfrm>
            <a:off x="1618546" y="3629141"/>
            <a:ext cx="149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JASCO,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Easton, MD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778" y="2646124"/>
            <a:ext cx="1627560" cy="16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Factors Affect Fluorescence?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963" y="1834826"/>
            <a:ext cx="9886717" cy="4006136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Solution Conditions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Solvent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pH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Ionic Strength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Temperature</a:t>
            </a:r>
          </a:p>
          <a:p>
            <a:pPr marL="201168" lvl="1" indent="0">
              <a:buNone/>
            </a:pPr>
            <a:r>
              <a:rPr lang="en-US" altLang="en-US" sz="3600" dirty="0"/>
              <a:t>Concentration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3F9FC-164D-4E53-8DF2-3E40421A3210}"/>
              </a:ext>
            </a:extLst>
          </p:cNvPr>
          <p:cNvSpPr txBox="1"/>
          <p:nvPr/>
        </p:nvSpPr>
        <p:spPr>
          <a:xfrm>
            <a:off x="6096000" y="2378476"/>
            <a:ext cx="5572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SOOOOOOOO……</a:t>
            </a:r>
          </a:p>
          <a:p>
            <a:endParaRPr lang="en-US" sz="2400" dirty="0"/>
          </a:p>
          <a:p>
            <a:r>
              <a:rPr lang="en-US" sz="2400" dirty="0"/>
              <a:t>Fluorescence is a highly sensitive tool, especially to local microenvironments around the fluorophore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20A53-B814-42FE-8B7E-B24044DB7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0032" y="3095189"/>
            <a:ext cx="846448" cy="667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05EE8-22C1-4C11-896C-31973F84BD96}"/>
              </a:ext>
            </a:extLst>
          </p:cNvPr>
          <p:cNvSpPr txBox="1"/>
          <p:nvPr/>
        </p:nvSpPr>
        <p:spPr>
          <a:xfrm>
            <a:off x="5026375" y="5938428"/>
            <a:ext cx="190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kelliegonzo.com/2011/01/misa-giveawa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283E3C-35FC-4192-96F2-405EBA3DF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90163" y="4382380"/>
            <a:ext cx="936317" cy="936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CF8FF5-BDBA-4EC5-8317-FA78EA2D9935}"/>
              </a:ext>
            </a:extLst>
          </p:cNvPr>
          <p:cNvSpPr txBox="1"/>
          <p:nvPr/>
        </p:nvSpPr>
        <p:spPr>
          <a:xfrm>
            <a:off x="6980682" y="5938428"/>
            <a:ext cx="190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christiantietze.de/posts/2016/05/emoji-bytes-los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C76E2-D2DE-48F8-B125-231089AE4B89}"/>
              </a:ext>
            </a:extLst>
          </p:cNvPr>
          <p:cNvSpPr txBox="1"/>
          <p:nvPr/>
        </p:nvSpPr>
        <p:spPr>
          <a:xfrm>
            <a:off x="6126480" y="4150087"/>
            <a:ext cx="558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BUT, this requires careful experimental controls…</a:t>
            </a:r>
          </a:p>
        </p:txBody>
      </p:sp>
    </p:spTree>
    <p:extLst>
      <p:ext uri="{BB962C8B-B14F-4D97-AF65-F5344CB8AC3E}">
        <p14:creationId xmlns:p14="http://schemas.microsoft.com/office/powerpoint/2010/main" val="37157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2"/>
      <p:bldP spid="2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Concentration Effects: “low” [ ]’s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830" y="1840872"/>
            <a:ext cx="9904850" cy="456889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000" i="1" u="sng" dirty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/>
              <a:t>F = 2.303 K </a:t>
            </a:r>
            <a:r>
              <a:rPr lang="en-US" altLang="en-US" sz="3000" dirty="0">
                <a:solidFill>
                  <a:srgbClr val="FF0000"/>
                </a:solidFill>
              </a:rPr>
              <a:t>I</a:t>
            </a:r>
            <a:r>
              <a:rPr lang="en-US" altLang="en-US" sz="3000" baseline="-25000" dirty="0">
                <a:solidFill>
                  <a:srgbClr val="FF0000"/>
                </a:solidFill>
              </a:rPr>
              <a:t>o</a:t>
            </a:r>
            <a:r>
              <a:rPr lang="en-US" altLang="en-US" sz="3000" baseline="-25000" dirty="0"/>
              <a:t> </a:t>
            </a:r>
            <a:r>
              <a:rPr lang="en-US" altLang="en-US" sz="3000" dirty="0" err="1">
                <a:latin typeface="Symbol" panose="05050102010706020507" pitchFamily="18" charset="2"/>
              </a:rPr>
              <a:t>e</a:t>
            </a:r>
            <a:r>
              <a:rPr lang="en-US" altLang="en-US" sz="3000" dirty="0" err="1"/>
              <a:t>b</a:t>
            </a:r>
            <a:r>
              <a:rPr lang="en-US" altLang="en-US" sz="3000" dirty="0" err="1">
                <a:solidFill>
                  <a:srgbClr val="FF0000"/>
                </a:solidFill>
              </a:rPr>
              <a:t>c</a:t>
            </a:r>
            <a:r>
              <a:rPr lang="en-US" altLang="en-US" sz="3000" dirty="0"/>
              <a:t>  </a:t>
            </a:r>
            <a:r>
              <a:rPr lang="en-US" altLang="en-US" sz="3000" i="1" dirty="0">
                <a:solidFill>
                  <a:srgbClr val="0070C0"/>
                </a:solidFill>
              </a:rPr>
              <a:t>ONLY when 2.303 </a:t>
            </a:r>
            <a:r>
              <a:rPr lang="en-US" altLang="en-US" sz="3000" i="1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3000" i="1" dirty="0" err="1">
                <a:solidFill>
                  <a:srgbClr val="0070C0"/>
                </a:solidFill>
              </a:rPr>
              <a:t>bc</a:t>
            </a:r>
            <a:r>
              <a:rPr lang="en-US" altLang="en-US" sz="3000" i="1" dirty="0">
                <a:solidFill>
                  <a:srgbClr val="0070C0"/>
                </a:solidFill>
              </a:rPr>
              <a:t> (= A) &lt; 0.05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000" dirty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/>
              <a:t>K = constant based on instrument geometry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I</a:t>
            </a:r>
            <a:r>
              <a:rPr lang="en-US" altLang="en-US" sz="3000" baseline="-25000" dirty="0">
                <a:solidFill>
                  <a:srgbClr val="FF0000"/>
                </a:solidFill>
              </a:rPr>
              <a:t>o</a:t>
            </a:r>
            <a:r>
              <a:rPr lang="en-US" altLang="en-US" sz="3000" dirty="0">
                <a:solidFill>
                  <a:srgbClr val="FF0000"/>
                </a:solidFill>
              </a:rPr>
              <a:t> = intensity of excitation light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/>
              <a:t>b = </a:t>
            </a:r>
            <a:r>
              <a:rPr lang="en-US" altLang="en-US" sz="3000" dirty="0" err="1"/>
              <a:t>pathlength</a:t>
            </a:r>
            <a:r>
              <a:rPr lang="en-US" altLang="en-US" sz="3000" dirty="0"/>
              <a:t> of cell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latin typeface="Symbol" panose="05050102010706020507" pitchFamily="18" charset="2"/>
              </a:rPr>
              <a:t>e</a:t>
            </a:r>
            <a:r>
              <a:rPr lang="en-US" altLang="en-US" sz="3000" dirty="0"/>
              <a:t> = molar absorptivity of fluorophore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 = concentration of fluorescent </a:t>
            </a:r>
            <a:r>
              <a:rPr lang="en-US" altLang="en-US" sz="3000" dirty="0" err="1">
                <a:solidFill>
                  <a:srgbClr val="FF0000"/>
                </a:solidFill>
              </a:rPr>
              <a:t>analyte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5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222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that Increase Fluorescence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648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Based on the Beer-Lambert equation: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Intensity of excitation light </a:t>
            </a:r>
          </a:p>
          <a:p>
            <a:pPr marL="201168" lvl="1" indent="0">
              <a:buClr>
                <a:schemeClr val="tx2"/>
              </a:buClr>
              <a:buNone/>
            </a:pPr>
            <a:r>
              <a:rPr lang="en-US" altLang="en-US" sz="36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US" altLang="en-US" sz="28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Different from UV!!!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Molar Absorptivity of Fluorophore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Concentration of Fluorophore </a:t>
            </a:r>
          </a:p>
          <a:p>
            <a:pPr marL="384048" lvl="2" indent="0">
              <a:buClr>
                <a:schemeClr val="tx2"/>
              </a:buClr>
              <a:buNone/>
            </a:pPr>
            <a:r>
              <a:rPr lang="en-US" altLang="en-US" sz="28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Up to a point before other effects take over</a:t>
            </a:r>
            <a:r>
              <a:rPr lang="en-US" altLang="en-US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18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68428-1B32-48B5-B4B0-5ABCB9E49648}"/>
              </a:ext>
            </a:extLst>
          </p:cNvPr>
          <p:cNvSpPr txBox="1"/>
          <p:nvPr/>
        </p:nvSpPr>
        <p:spPr>
          <a:xfrm>
            <a:off x="1323190" y="1976279"/>
            <a:ext cx="88858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of solution parameters, fluorophore selection, and sample preparation are the first steps for:</a:t>
            </a:r>
          </a:p>
          <a:p>
            <a:endParaRPr lang="en-US" sz="1400" dirty="0"/>
          </a:p>
          <a:p>
            <a:r>
              <a:rPr lang="en-US" sz="2400" dirty="0">
                <a:solidFill>
                  <a:schemeClr val="tx2"/>
                </a:solidFill>
              </a:rPr>
              <a:t>Optimizing your fluorescence measurement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is quantum yield of fluorescent probe?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Where does probe excite and emit?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Is there background fluorescence in sample or solutions used?</a:t>
            </a:r>
          </a:p>
          <a:p>
            <a:pPr lvl="1"/>
            <a:endParaRPr lang="en-US" sz="1400" dirty="0"/>
          </a:p>
          <a:p>
            <a:r>
              <a:rPr lang="en-US" sz="2400" dirty="0">
                <a:solidFill>
                  <a:schemeClr val="tx2"/>
                </a:solidFill>
              </a:rPr>
              <a:t>Being confident that the observed changes in fluorescence are due to the experimental parameter that was perturbed.</a:t>
            </a:r>
            <a:endParaRPr lang="en-US" sz="2400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Which solution parameters need to be controlled and which do not?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How consistent is sample preparation?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Are reagents spectroscopic grade?  High water quality?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CE716C-8BAF-474B-BB07-A55CC41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 1: </a:t>
            </a:r>
            <a:br>
              <a:rPr lang="en-US" dirty="0"/>
            </a:br>
            <a:r>
              <a:rPr lang="en-US" sz="4000" dirty="0"/>
              <a:t>Solution and Sample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030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44BAC5-9A22-4AB7-B05E-BDBABF87A692}"/>
              </a:ext>
            </a:extLst>
          </p:cNvPr>
          <p:cNvSpPr txBox="1"/>
          <p:nvPr/>
        </p:nvSpPr>
        <p:spPr>
          <a:xfrm>
            <a:off x="334024" y="1982450"/>
            <a:ext cx="11639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Most of you have used a UV-Vis instrument to collect an absorption spectrum.</a:t>
            </a:r>
            <a:endParaRPr lang="en-US" sz="4000" i="1" dirty="0">
              <a:solidFill>
                <a:srgbClr val="0070C0"/>
              </a:solidFill>
            </a:endParaRPr>
          </a:p>
          <a:p>
            <a:endParaRPr lang="en-US" sz="4000" dirty="0"/>
          </a:p>
          <a:p>
            <a:r>
              <a:rPr lang="en-US" sz="4000" dirty="0"/>
              <a:t>How many have used a fluorometer?  </a:t>
            </a:r>
          </a:p>
        </p:txBody>
      </p:sp>
    </p:spTree>
    <p:extLst>
      <p:ext uri="{BB962C8B-B14F-4D97-AF65-F5344CB8AC3E}">
        <p14:creationId xmlns:p14="http://schemas.microsoft.com/office/powerpoint/2010/main" val="3402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CE24-EACD-4DE8-A40B-3143B579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81247"/>
            <a:ext cx="10058400" cy="2903729"/>
          </a:xfrm>
        </p:spPr>
        <p:txBody>
          <a:bodyPr>
            <a:normAutofit/>
          </a:bodyPr>
          <a:lstStyle/>
          <a:p>
            <a:r>
              <a:rPr lang="en-US" sz="4000" dirty="0"/>
              <a:t>What about instrument control?  </a:t>
            </a:r>
            <a:br>
              <a:rPr lang="en-US" sz="4000" dirty="0"/>
            </a:br>
            <a:r>
              <a:rPr lang="en-US" sz="4000" dirty="0"/>
              <a:t>Let’s build a simple fluorometer together.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58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1414041" y="2541000"/>
            <a:ext cx="444500" cy="3683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12502" y="2540678"/>
            <a:ext cx="1663700" cy="90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03295" y="4495800"/>
            <a:ext cx="485775" cy="47062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67290" y="4356100"/>
            <a:ext cx="1605457" cy="90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099841" y="2743200"/>
            <a:ext cx="520700" cy="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480793" y="4786314"/>
            <a:ext cx="485775" cy="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68500" y="3736636"/>
            <a:ext cx="0" cy="52070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22566" y="2525343"/>
            <a:ext cx="401637" cy="4591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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365365" y="2906343"/>
            <a:ext cx="148438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excitation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849905" y="4405313"/>
            <a:ext cx="35105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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392705" y="4786313"/>
            <a:ext cx="139942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emission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76842" y="1998662"/>
            <a:ext cx="186108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7797198" y="4604616"/>
            <a:ext cx="4445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473464" y="5108575"/>
            <a:ext cx="122790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Sample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251590" y="4593459"/>
            <a:ext cx="20486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Light detector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265364" y="482600"/>
            <a:ext cx="73358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998652" y="1990147"/>
            <a:ext cx="280511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Ex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Monochromator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5254591" y="5385788"/>
            <a:ext cx="306688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Monochromator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85" name="Rectangle 30"/>
          <p:cNvSpPr>
            <a:spLocks noGrp="1" noChangeArrowheads="1"/>
          </p:cNvSpPr>
          <p:nvPr>
            <p:ph type="title"/>
          </p:nvPr>
        </p:nvSpPr>
        <p:spPr>
          <a:xfrm>
            <a:off x="1143000" y="201749"/>
            <a:ext cx="10058400" cy="1450757"/>
          </a:xfrm>
        </p:spPr>
        <p:txBody>
          <a:bodyPr/>
          <a:lstStyle/>
          <a:p>
            <a:r>
              <a:rPr lang="en-US" altLang="en-US" dirty="0"/>
              <a:t>Fluorescence spectrophotometer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C007EEF-622A-4CD4-BC46-ED4A46BF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76" y="2888390"/>
            <a:ext cx="224741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dirty="0">
                <a:latin typeface="Arial" panose="020B0604020202020204" pitchFamily="34" charset="0"/>
              </a:rPr>
              <a:t>Xenon Lamp:</a:t>
            </a:r>
          </a:p>
          <a:p>
            <a:pPr algn="ctr"/>
            <a:r>
              <a:rPr lang="en-US" altLang="en-US" sz="1800" dirty="0">
                <a:latin typeface="Arial" panose="020B0604020202020204" pitchFamily="34" charset="0"/>
              </a:rPr>
              <a:t>Continuous or Flash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7E504-1948-4481-8BB1-305A5456387C}"/>
              </a:ext>
            </a:extLst>
          </p:cNvPr>
          <p:cNvSpPr txBox="1"/>
          <p:nvPr/>
        </p:nvSpPr>
        <p:spPr>
          <a:xfrm>
            <a:off x="8265127" y="5035715"/>
            <a:ext cx="306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PMT, Photomultiplier Tube</a:t>
            </a: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4C6BFCC8-3471-473E-B19D-CDED7EF4D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4263" y="4823009"/>
            <a:ext cx="485775" cy="0"/>
          </a:xfrm>
          <a:prstGeom prst="line">
            <a:avLst/>
          </a:prstGeom>
          <a:noFill/>
          <a:ln w="12700">
            <a:solidFill>
              <a:srgbClr val="FF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55F65-E84B-4BE5-A24A-F7DD45A61383}"/>
              </a:ext>
            </a:extLst>
          </p:cNvPr>
          <p:cNvGrpSpPr/>
          <p:nvPr/>
        </p:nvGrpSpPr>
        <p:grpSpPr>
          <a:xfrm>
            <a:off x="3803295" y="5526342"/>
            <a:ext cx="2587255" cy="972908"/>
            <a:chOff x="3822756" y="5471305"/>
            <a:chExt cx="2587255" cy="972908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C8A1BC48-6FEB-4144-8116-8D28275D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756" y="5996270"/>
              <a:ext cx="444500" cy="368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929D9244-BFA4-46BE-B437-EC7C5F0D9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372" y="5985113"/>
              <a:ext cx="20486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latin typeface="Arial" panose="020B0604020202020204" pitchFamily="34" charset="0"/>
                </a:rPr>
                <a:t>Light detector</a:t>
              </a:r>
            </a:p>
          </p:txBody>
        </p:sp>
        <p:sp>
          <p:nvSpPr>
            <p:cNvPr id="27" name="Line 8">
              <a:extLst>
                <a:ext uri="{FF2B5EF4-FFF2-40B4-BE49-F238E27FC236}">
                  <a16:creationId xmlns:a16="http://schemas.microsoft.com/office/drawing/2014/main" id="{F811CF5C-7D7F-49E1-AA28-61F17D853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500" y="5471305"/>
              <a:ext cx="0" cy="38032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3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/>
      <p:bldP spid="19466" grpId="0"/>
      <p:bldP spid="19467" grpId="0"/>
      <p:bldP spid="19468" grpId="0"/>
      <p:bldP spid="19469" grpId="0"/>
      <p:bldP spid="19470" grpId="0" animBg="1"/>
      <p:bldP spid="19472" grpId="0"/>
      <p:bldP spid="19473" grpId="0"/>
      <p:bldP spid="19483" grpId="0"/>
      <p:bldP spid="19484" grpId="0"/>
      <p:bldP spid="34" grpId="0"/>
      <p:bldP spid="4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3969"/>
          <a:stretch/>
        </p:blipFill>
        <p:spPr bwMode="auto">
          <a:xfrm>
            <a:off x="1982" y="1802974"/>
            <a:ext cx="6094018" cy="414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28067" y="930004"/>
            <a:ext cx="11377467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Absorption, Excitation, and Emission Spectra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4914C-65E0-4563-AF67-6993C5CF63A7}"/>
              </a:ext>
            </a:extLst>
          </p:cNvPr>
          <p:cNvSpPr txBox="1"/>
          <p:nvPr/>
        </p:nvSpPr>
        <p:spPr>
          <a:xfrm>
            <a:off x="5685169" y="2060790"/>
            <a:ext cx="6416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Absorption spectra are often, but not always the same as excitation spectra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Emission is at longer wavelengths than excitation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Stokes Shift = difference between excitation and emission maxima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Phosphorescence is much weaker than fluorescence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Phosphorescence has a MUCH greater Stokes Shift than fluorescence.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3070D-6AE6-461E-B4CB-A7BC9694CDB4}"/>
              </a:ext>
            </a:extLst>
          </p:cNvPr>
          <p:cNvSpPr txBox="1"/>
          <p:nvPr/>
        </p:nvSpPr>
        <p:spPr>
          <a:xfrm>
            <a:off x="1076419" y="1962310"/>
            <a:ext cx="12367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Absorption and Excitation</a:t>
            </a:r>
          </a:p>
        </p:txBody>
      </p:sp>
    </p:spTree>
    <p:extLst>
      <p:ext uri="{BB962C8B-B14F-4D97-AF65-F5344CB8AC3E}">
        <p14:creationId xmlns:p14="http://schemas.microsoft.com/office/powerpoint/2010/main" val="1738039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9244" y="719390"/>
            <a:ext cx="10058400" cy="850238"/>
          </a:xfrm>
        </p:spPr>
        <p:txBody>
          <a:bodyPr/>
          <a:lstStyle/>
          <a:p>
            <a:r>
              <a:rPr lang="en-US" altLang="en-US" dirty="0"/>
              <a:t>Excitation Scan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81494" y="2073966"/>
            <a:ext cx="138494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>
                <a:latin typeface="Arial" panose="020B0604020202020204" pitchFamily="34" charset="0"/>
              </a:rPr>
              <a:t>Light source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830132" y="2080334"/>
            <a:ext cx="5558023" cy="3394425"/>
            <a:chOff x="249" y="760"/>
            <a:chExt cx="2321" cy="1604"/>
          </a:xfrm>
        </p:grpSpPr>
        <p:sp>
          <p:nvSpPr>
            <p:cNvPr id="25636" name="Oval 7"/>
            <p:cNvSpPr>
              <a:spLocks noChangeArrowheads="1"/>
            </p:cNvSpPr>
            <p:nvPr/>
          </p:nvSpPr>
          <p:spPr bwMode="auto">
            <a:xfrm>
              <a:off x="249" y="1015"/>
              <a:ext cx="183" cy="10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7" name="Rectangle 8"/>
            <p:cNvSpPr>
              <a:spLocks noChangeArrowheads="1"/>
            </p:cNvSpPr>
            <p:nvPr/>
          </p:nvSpPr>
          <p:spPr bwMode="auto">
            <a:xfrm>
              <a:off x="1980" y="975"/>
              <a:ext cx="140" cy="12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8" name="Line 9"/>
            <p:cNvSpPr>
              <a:spLocks noChangeShapeType="1"/>
            </p:cNvSpPr>
            <p:nvPr/>
          </p:nvSpPr>
          <p:spPr bwMode="auto">
            <a:xfrm>
              <a:off x="530" y="1055"/>
              <a:ext cx="3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10"/>
            <p:cNvSpPr>
              <a:spLocks noChangeShapeType="1"/>
            </p:cNvSpPr>
            <p:nvPr/>
          </p:nvSpPr>
          <p:spPr bwMode="auto">
            <a:xfrm>
              <a:off x="1592" y="1055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11"/>
            <p:cNvSpPr>
              <a:spLocks noChangeShapeType="1"/>
            </p:cNvSpPr>
            <p:nvPr/>
          </p:nvSpPr>
          <p:spPr bwMode="auto">
            <a:xfrm>
              <a:off x="2027" y="1135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12"/>
            <p:cNvSpPr>
              <a:spLocks noChangeArrowheads="1"/>
            </p:cNvSpPr>
            <p:nvPr/>
          </p:nvSpPr>
          <p:spPr bwMode="auto">
            <a:xfrm>
              <a:off x="960" y="975"/>
              <a:ext cx="570" cy="32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2" name="Rectangle 13"/>
            <p:cNvSpPr>
              <a:spLocks noChangeArrowheads="1"/>
            </p:cNvSpPr>
            <p:nvPr/>
          </p:nvSpPr>
          <p:spPr bwMode="auto">
            <a:xfrm>
              <a:off x="1159" y="961"/>
              <a:ext cx="14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bg1"/>
                  </a:solidFill>
                  <a:latin typeface="Symbol" panose="05050102010706020507" pitchFamily="18" charset="2"/>
                </a:rPr>
                <a:t></a:t>
              </a:r>
              <a:endParaRPr lang="en-US" altLang="en-US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643" name="Rectangle 14"/>
            <p:cNvSpPr>
              <a:spLocks noChangeArrowheads="1"/>
            </p:cNvSpPr>
            <p:nvPr/>
          </p:nvSpPr>
          <p:spPr bwMode="auto">
            <a:xfrm>
              <a:off x="988" y="1130"/>
              <a:ext cx="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excitation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44" name="Group 15"/>
            <p:cNvGrpSpPr>
              <a:grpSpLocks/>
            </p:cNvGrpSpPr>
            <p:nvPr/>
          </p:nvGrpSpPr>
          <p:grpSpPr bwMode="auto">
            <a:xfrm>
              <a:off x="1820" y="1338"/>
              <a:ext cx="516" cy="346"/>
              <a:chOff x="3080" y="2207"/>
              <a:chExt cx="528" cy="416"/>
            </a:xfrm>
          </p:grpSpPr>
          <p:sp>
            <p:nvSpPr>
              <p:cNvPr id="25652" name="Rectangle 16"/>
              <p:cNvSpPr>
                <a:spLocks noChangeArrowheads="1"/>
              </p:cNvSpPr>
              <p:nvPr/>
            </p:nvSpPr>
            <p:spPr bwMode="auto">
              <a:xfrm>
                <a:off x="3080" y="2220"/>
                <a:ext cx="528" cy="403"/>
              </a:xfrm>
              <a:prstGeom prst="rect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3" name="Rectangle 17"/>
              <p:cNvSpPr>
                <a:spLocks noChangeArrowheads="1"/>
              </p:cNvSpPr>
              <p:nvPr/>
            </p:nvSpPr>
            <p:spPr bwMode="auto">
              <a:xfrm>
                <a:off x="3266" y="2207"/>
                <a:ext cx="13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 dirty="0">
                    <a:latin typeface="Symbol" panose="05050102010706020507" pitchFamily="18" charset="2"/>
                  </a:rPr>
                  <a:t></a:t>
                </a:r>
              </a:p>
            </p:txBody>
          </p:sp>
          <p:sp>
            <p:nvSpPr>
              <p:cNvPr id="25654" name="Rectangle 18"/>
              <p:cNvSpPr>
                <a:spLocks noChangeArrowheads="1"/>
              </p:cNvSpPr>
              <p:nvPr/>
            </p:nvSpPr>
            <p:spPr bwMode="auto">
              <a:xfrm>
                <a:off x="3162" y="2353"/>
                <a:ext cx="433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200" b="1" dirty="0">
                    <a:latin typeface="Arial" panose="020B0604020202020204" pitchFamily="34" charset="0"/>
                  </a:rPr>
                  <a:t>emission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45" name="Oval 19"/>
            <p:cNvSpPr>
              <a:spLocks noChangeArrowheads="1"/>
            </p:cNvSpPr>
            <p:nvPr/>
          </p:nvSpPr>
          <p:spPr bwMode="auto">
            <a:xfrm>
              <a:off x="1969" y="2056"/>
              <a:ext cx="187" cy="12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6" name="Line 20"/>
            <p:cNvSpPr>
              <a:spLocks noChangeShapeType="1"/>
            </p:cNvSpPr>
            <p:nvPr/>
          </p:nvSpPr>
          <p:spPr bwMode="auto">
            <a:xfrm>
              <a:off x="2063" y="1817"/>
              <a:ext cx="0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21"/>
            <p:cNvSpPr>
              <a:spLocks noChangeArrowheads="1"/>
            </p:cNvSpPr>
            <p:nvPr/>
          </p:nvSpPr>
          <p:spPr bwMode="auto">
            <a:xfrm>
              <a:off x="1871" y="760"/>
              <a:ext cx="3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Sample</a:t>
              </a:r>
            </a:p>
          </p:txBody>
        </p:sp>
        <p:sp>
          <p:nvSpPr>
            <p:cNvPr id="25648" name="Rectangle 22"/>
            <p:cNvSpPr>
              <a:spLocks noChangeArrowheads="1"/>
            </p:cNvSpPr>
            <p:nvPr/>
          </p:nvSpPr>
          <p:spPr bwMode="auto">
            <a:xfrm>
              <a:off x="1916" y="2191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5649" name="Rectangle 23"/>
            <p:cNvSpPr>
              <a:spLocks noChangeArrowheads="1"/>
            </p:cNvSpPr>
            <p:nvPr/>
          </p:nvSpPr>
          <p:spPr bwMode="auto">
            <a:xfrm>
              <a:off x="984" y="827"/>
              <a:ext cx="7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 err="1">
                  <a:latin typeface="Arial" panose="020B0604020202020204" pitchFamily="34" charset="0"/>
                </a:rPr>
                <a:t>Monochromator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5650" name="Rectangle 24"/>
            <p:cNvSpPr>
              <a:spLocks noChangeArrowheads="1"/>
            </p:cNvSpPr>
            <p:nvPr/>
          </p:nvSpPr>
          <p:spPr bwMode="auto">
            <a:xfrm>
              <a:off x="1821" y="1700"/>
              <a:ext cx="7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Monochromator</a:t>
              </a:r>
            </a:p>
          </p:txBody>
        </p:sp>
      </p:grpSp>
      <p:pic>
        <p:nvPicPr>
          <p:cNvPr id="25608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" y="3384625"/>
            <a:ext cx="4475550" cy="29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DB9DA7-A270-4DD7-9C61-70A33FEA137D}"/>
              </a:ext>
            </a:extLst>
          </p:cNvPr>
          <p:cNvSpPr/>
          <p:nvPr/>
        </p:nvSpPr>
        <p:spPr>
          <a:xfrm>
            <a:off x="5920946" y="276705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chemeClr val="tx2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Fix emission </a:t>
            </a:r>
            <a:r>
              <a:rPr lang="en-US" altLang="en-US" sz="2400" dirty="0">
                <a:solidFill>
                  <a:srgbClr val="FF0000"/>
                </a:solidFill>
              </a:rPr>
              <a:t>monochromator </a:t>
            </a:r>
            <a:r>
              <a:rPr lang="en-US" altLang="en-US" sz="2400" dirty="0"/>
              <a:t>and </a:t>
            </a:r>
          </a:p>
          <a:p>
            <a:pPr lvl="1">
              <a:buClr>
                <a:schemeClr val="tx2"/>
              </a:buClr>
            </a:pPr>
            <a:r>
              <a:rPr lang="en-US" altLang="en-US" sz="2400" dirty="0">
                <a:solidFill>
                  <a:srgbClr val="0710C3"/>
                </a:solidFill>
              </a:rPr>
              <a:t>scan excitation </a:t>
            </a:r>
            <a:r>
              <a:rPr lang="en-US" altLang="en-US" sz="2400" dirty="0"/>
              <a:t>monochromator</a:t>
            </a:r>
          </a:p>
          <a:p>
            <a:pPr lvl="1">
              <a:buClr>
                <a:schemeClr val="tx2"/>
              </a:buClr>
            </a:pPr>
            <a:endParaRPr lang="en-US" altLang="en-US" sz="2400" dirty="0"/>
          </a:p>
          <a:p>
            <a:pPr lvl="1">
              <a:buClr>
                <a:schemeClr val="tx2"/>
              </a:buClr>
            </a:pPr>
            <a:r>
              <a:rPr lang="en-US" altLang="en-US" sz="2400" dirty="0"/>
              <a:t>Result is</a:t>
            </a:r>
          </a:p>
          <a:p>
            <a:pPr lvl="1">
              <a:buClr>
                <a:schemeClr val="tx2"/>
              </a:buClr>
            </a:pPr>
            <a:r>
              <a:rPr lang="en-US" altLang="en-US" sz="2400" dirty="0"/>
              <a:t>A fluorescence </a:t>
            </a:r>
            <a:r>
              <a:rPr lang="en-US" altLang="en-US" sz="2400" dirty="0">
                <a:solidFill>
                  <a:srgbClr val="0710C3"/>
                </a:solidFill>
              </a:rPr>
              <a:t>excitation spectrum </a:t>
            </a:r>
          </a:p>
        </p:txBody>
      </p:sp>
    </p:spTree>
    <p:extLst>
      <p:ext uri="{BB962C8B-B14F-4D97-AF65-F5344CB8AC3E}">
        <p14:creationId xmlns:p14="http://schemas.microsoft.com/office/powerpoint/2010/main" val="22716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40608" y="732016"/>
            <a:ext cx="10058400" cy="850238"/>
          </a:xfrm>
        </p:spPr>
        <p:txBody>
          <a:bodyPr/>
          <a:lstStyle/>
          <a:p>
            <a:r>
              <a:rPr lang="en-US" altLang="en-US" dirty="0"/>
              <a:t>Emission Scan</a:t>
            </a:r>
          </a:p>
        </p:txBody>
      </p:sp>
      <p:grpSp>
        <p:nvGrpSpPr>
          <p:cNvPr id="25607" name="Group 26"/>
          <p:cNvGrpSpPr>
            <a:grpSpLocks/>
          </p:cNvGrpSpPr>
          <p:nvPr/>
        </p:nvGrpSpPr>
        <p:grpSpPr bwMode="auto">
          <a:xfrm>
            <a:off x="5988884" y="1957023"/>
            <a:ext cx="5835104" cy="3723013"/>
            <a:chOff x="3168" y="759"/>
            <a:chExt cx="2450" cy="1641"/>
          </a:xfrm>
        </p:grpSpPr>
        <p:sp>
          <p:nvSpPr>
            <p:cNvPr id="25617" name="Oval 27"/>
            <p:cNvSpPr>
              <a:spLocks noChangeArrowheads="1"/>
            </p:cNvSpPr>
            <p:nvPr/>
          </p:nvSpPr>
          <p:spPr bwMode="auto">
            <a:xfrm>
              <a:off x="3312" y="1015"/>
              <a:ext cx="183" cy="10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Rectangle 28"/>
            <p:cNvSpPr>
              <a:spLocks noChangeArrowheads="1"/>
            </p:cNvSpPr>
            <p:nvPr/>
          </p:nvSpPr>
          <p:spPr bwMode="auto">
            <a:xfrm>
              <a:off x="5043" y="975"/>
              <a:ext cx="140" cy="12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9" name="Line 29"/>
            <p:cNvSpPr>
              <a:spLocks noChangeShapeType="1"/>
            </p:cNvSpPr>
            <p:nvPr/>
          </p:nvSpPr>
          <p:spPr bwMode="auto">
            <a:xfrm>
              <a:off x="3593" y="1055"/>
              <a:ext cx="3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30"/>
            <p:cNvSpPr>
              <a:spLocks noChangeShapeType="1"/>
            </p:cNvSpPr>
            <p:nvPr/>
          </p:nvSpPr>
          <p:spPr bwMode="auto">
            <a:xfrm>
              <a:off x="4655" y="1055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1"/>
            <p:cNvSpPr>
              <a:spLocks noChangeShapeType="1"/>
            </p:cNvSpPr>
            <p:nvPr/>
          </p:nvSpPr>
          <p:spPr bwMode="auto">
            <a:xfrm>
              <a:off x="5090" y="1135"/>
              <a:ext cx="0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32"/>
            <p:cNvSpPr>
              <a:spLocks noChangeArrowheads="1"/>
            </p:cNvSpPr>
            <p:nvPr/>
          </p:nvSpPr>
          <p:spPr bwMode="auto">
            <a:xfrm>
              <a:off x="4038" y="973"/>
              <a:ext cx="475" cy="32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3" name="Rectangle 33"/>
            <p:cNvSpPr>
              <a:spLocks noChangeArrowheads="1"/>
            </p:cNvSpPr>
            <p:nvPr/>
          </p:nvSpPr>
          <p:spPr bwMode="auto">
            <a:xfrm>
              <a:off x="4195" y="1005"/>
              <a:ext cx="13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 dirty="0">
                  <a:latin typeface="Symbol" panose="05050102010706020507" pitchFamily="18" charset="2"/>
                </a:rPr>
                <a:t></a:t>
              </a:r>
              <a:endParaRPr lang="en-US" altLang="en-US" sz="1800" dirty="0">
                <a:latin typeface="Symbol" panose="05050102010706020507" pitchFamily="18" charset="2"/>
              </a:endParaRPr>
            </a:p>
          </p:txBody>
        </p:sp>
        <p:sp>
          <p:nvSpPr>
            <p:cNvPr id="25624" name="Rectangle 34"/>
            <p:cNvSpPr>
              <a:spLocks noChangeArrowheads="1"/>
            </p:cNvSpPr>
            <p:nvPr/>
          </p:nvSpPr>
          <p:spPr bwMode="auto">
            <a:xfrm>
              <a:off x="4071" y="1125"/>
              <a:ext cx="4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b="1" dirty="0">
                  <a:latin typeface="Arial" panose="020B0604020202020204" pitchFamily="34" charset="0"/>
                </a:rPr>
                <a:t>excitation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5625" name="Rectangle 35"/>
            <p:cNvSpPr>
              <a:spLocks noChangeArrowheads="1"/>
            </p:cNvSpPr>
            <p:nvPr/>
          </p:nvSpPr>
          <p:spPr bwMode="auto">
            <a:xfrm>
              <a:off x="4916" y="1334"/>
              <a:ext cx="421" cy="27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6" name="Rectangle 36"/>
            <p:cNvSpPr>
              <a:spLocks noChangeArrowheads="1"/>
            </p:cNvSpPr>
            <p:nvPr/>
          </p:nvSpPr>
          <p:spPr bwMode="auto">
            <a:xfrm>
              <a:off x="5039" y="1333"/>
              <a:ext cx="13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bg1"/>
                  </a:solidFill>
                  <a:latin typeface="Symbol" panose="05050102010706020507" pitchFamily="18" charset="2"/>
                </a:rPr>
                <a:t></a:t>
              </a:r>
            </a:p>
          </p:txBody>
        </p:sp>
        <p:sp>
          <p:nvSpPr>
            <p:cNvPr id="25627" name="Rectangle 37"/>
            <p:cNvSpPr>
              <a:spLocks noChangeArrowheads="1"/>
            </p:cNvSpPr>
            <p:nvPr/>
          </p:nvSpPr>
          <p:spPr bwMode="auto">
            <a:xfrm>
              <a:off x="4903" y="1454"/>
              <a:ext cx="45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emission</a:t>
              </a:r>
              <a:endParaRPr lang="en-US" altLang="en-US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28" name="Oval 38"/>
            <p:cNvSpPr>
              <a:spLocks noChangeArrowheads="1"/>
            </p:cNvSpPr>
            <p:nvPr/>
          </p:nvSpPr>
          <p:spPr bwMode="auto">
            <a:xfrm>
              <a:off x="4996" y="1971"/>
              <a:ext cx="187" cy="12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9" name="Line 39"/>
            <p:cNvSpPr>
              <a:spLocks noChangeShapeType="1"/>
            </p:cNvSpPr>
            <p:nvPr/>
          </p:nvSpPr>
          <p:spPr bwMode="auto">
            <a:xfrm>
              <a:off x="5090" y="1732"/>
              <a:ext cx="0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40"/>
            <p:cNvSpPr>
              <a:spLocks noChangeArrowheads="1"/>
            </p:cNvSpPr>
            <p:nvPr/>
          </p:nvSpPr>
          <p:spPr bwMode="auto">
            <a:xfrm>
              <a:off x="4929" y="759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Sample</a:t>
              </a:r>
            </a:p>
          </p:txBody>
        </p:sp>
        <p:sp>
          <p:nvSpPr>
            <p:cNvPr id="25631" name="Rectangle 41"/>
            <p:cNvSpPr>
              <a:spLocks noChangeArrowheads="1"/>
            </p:cNvSpPr>
            <p:nvPr/>
          </p:nvSpPr>
          <p:spPr bwMode="auto">
            <a:xfrm>
              <a:off x="4903" y="2091"/>
              <a:ext cx="3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5632" name="Rectangle 42"/>
            <p:cNvSpPr>
              <a:spLocks noChangeArrowheads="1"/>
            </p:cNvSpPr>
            <p:nvPr/>
          </p:nvSpPr>
          <p:spPr bwMode="auto">
            <a:xfrm>
              <a:off x="4023" y="836"/>
              <a:ext cx="7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 err="1">
                  <a:latin typeface="Arial" panose="020B0604020202020204" pitchFamily="34" charset="0"/>
                </a:rPr>
                <a:t>Monochromator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25633" name="Rectangle 43"/>
            <p:cNvSpPr>
              <a:spLocks noChangeArrowheads="1"/>
            </p:cNvSpPr>
            <p:nvPr/>
          </p:nvSpPr>
          <p:spPr bwMode="auto">
            <a:xfrm>
              <a:off x="4869" y="1616"/>
              <a:ext cx="7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Monochromator</a:t>
              </a:r>
            </a:p>
          </p:txBody>
        </p:sp>
        <p:sp>
          <p:nvSpPr>
            <p:cNvPr id="25634" name="Line 44"/>
            <p:cNvSpPr>
              <a:spLocks noChangeShapeType="1"/>
            </p:cNvSpPr>
            <p:nvPr/>
          </p:nvSpPr>
          <p:spPr bwMode="auto">
            <a:xfrm>
              <a:off x="5079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45"/>
            <p:cNvSpPr>
              <a:spLocks noChangeArrowheads="1"/>
            </p:cNvSpPr>
            <p:nvPr/>
          </p:nvSpPr>
          <p:spPr bwMode="auto">
            <a:xfrm>
              <a:off x="3168" y="816"/>
              <a:ext cx="7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 dirty="0">
                  <a:latin typeface="Arial" panose="020B0604020202020204" pitchFamily="34" charset="0"/>
                </a:rPr>
                <a:t>Light source</a:t>
              </a:r>
            </a:p>
          </p:txBody>
        </p:sp>
      </p:grpSp>
      <p:pic>
        <p:nvPicPr>
          <p:cNvPr id="25609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46" y="3324339"/>
            <a:ext cx="4592744" cy="299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3">
            <a:extLst>
              <a:ext uri="{FF2B5EF4-FFF2-40B4-BE49-F238E27FC236}">
                <a16:creationId xmlns:a16="http://schemas.microsoft.com/office/drawing/2014/main" id="{42D826F9-E045-4DC7-B9EE-F8AABAC0E402}"/>
              </a:ext>
            </a:extLst>
          </p:cNvPr>
          <p:cNvSpPr txBox="1">
            <a:spLocks noChangeArrowheads="1"/>
          </p:cNvSpPr>
          <p:nvPr/>
        </p:nvSpPr>
        <p:spPr>
          <a:xfrm>
            <a:off x="757001" y="2586175"/>
            <a:ext cx="4991361" cy="21519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Clr>
                <a:schemeClr val="tx2"/>
              </a:buClr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Fix excitation monochromator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FF0033"/>
                </a:solidFill>
              </a:rPr>
              <a:t>scan emission</a:t>
            </a:r>
            <a:r>
              <a:rPr lang="en-US" altLang="en-US" sz="2400" dirty="0"/>
              <a:t> monochromator</a:t>
            </a:r>
          </a:p>
          <a:p>
            <a:pPr marL="201168" lvl="1" indent="0">
              <a:buClr>
                <a:schemeClr val="tx2"/>
              </a:buClr>
              <a:buNone/>
            </a:pPr>
            <a:endParaRPr lang="en-US" altLang="en-US" sz="2400" dirty="0"/>
          </a:p>
          <a:p>
            <a:pPr marL="201168" lvl="1" indent="0">
              <a:buClr>
                <a:schemeClr val="tx2"/>
              </a:buClr>
              <a:buNone/>
            </a:pPr>
            <a:r>
              <a:rPr lang="en-US" altLang="en-US" sz="2400" dirty="0"/>
              <a:t>Result is the fluorescence </a:t>
            </a:r>
            <a:r>
              <a:rPr lang="en-US" altLang="en-US" sz="2400" dirty="0">
                <a:solidFill>
                  <a:srgbClr val="FF0033"/>
                </a:solidFill>
              </a:rPr>
              <a:t>emission spectrum</a:t>
            </a:r>
          </a:p>
        </p:txBody>
      </p:sp>
    </p:spTree>
    <p:extLst>
      <p:ext uri="{BB962C8B-B14F-4D97-AF65-F5344CB8AC3E}">
        <p14:creationId xmlns:p14="http://schemas.microsoft.com/office/powerpoint/2010/main" val="5153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3863" y="1836871"/>
            <a:ext cx="8890000" cy="44964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jascoinc.com/wp-content/themes/jasco_twentyseventeen/ui/map-home-bk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28" y="2213473"/>
            <a:ext cx="7203348" cy="36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1202267" y="962448"/>
            <a:ext cx="8422125" cy="76942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sz="4400" dirty="0">
                <a:solidFill>
                  <a:srgbClr val="474747"/>
                </a:solidFill>
              </a:rPr>
              <a:t>JASCO: Our Products</a:t>
            </a:r>
            <a:endParaRPr lang="ja-JP" altLang="en-US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49" y="2113184"/>
            <a:ext cx="1513634" cy="1513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47" y="3402123"/>
            <a:ext cx="1539254" cy="153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20" y="4638769"/>
            <a:ext cx="1538772" cy="1538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82" y="1805120"/>
            <a:ext cx="1512780" cy="1512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5" y="2014027"/>
            <a:ext cx="1513634" cy="15136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76" y="4871411"/>
            <a:ext cx="1560259" cy="15602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31" y="4680397"/>
            <a:ext cx="1520246" cy="15202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9" y="3294455"/>
            <a:ext cx="1523707" cy="15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information can we get from an Emission spectrum?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Information on molecular structure and fluorescent moieties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Local environment surrounding molecule being probed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altLang="en-US" sz="2800" b="1" i="1" dirty="0"/>
              <a:t> Usually,</a:t>
            </a:r>
            <a:r>
              <a:rPr lang="en-AU" altLang="en-US" sz="2800" dirty="0"/>
              <a:t> the </a:t>
            </a:r>
            <a:r>
              <a:rPr lang="en-AU" altLang="en-US" sz="2800" u="sng" dirty="0"/>
              <a:t>shape</a:t>
            </a:r>
            <a:r>
              <a:rPr lang="en-AU" altLang="en-US" sz="2800" dirty="0"/>
              <a:t> of the fluorescence spectrum is </a:t>
            </a:r>
            <a:r>
              <a:rPr lang="en-AU" altLang="en-US" sz="2800" u="sng" dirty="0"/>
              <a:t>independent of the excitation wavelength</a:t>
            </a:r>
            <a:endParaRPr lang="en-AU" altLang="en-US" sz="28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altLang="en-US" sz="2800" dirty="0"/>
              <a:t> Emission spectrum is often a “mirror image” of the excitation spectrum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818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86603"/>
            <a:ext cx="10513695" cy="1450757"/>
          </a:xfrm>
          <a:noFill/>
        </p:spPr>
        <p:txBody>
          <a:bodyPr/>
          <a:lstStyle/>
          <a:p>
            <a:r>
              <a:rPr lang="en-US" altLang="en-US" dirty="0"/>
              <a:t>Fluorescence of Anthracene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6" y="2148597"/>
            <a:ext cx="6229350" cy="40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1650" y="3762375"/>
            <a:ext cx="11334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9175" y="3762375"/>
            <a:ext cx="11334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67875" y="3002759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975" y="2993234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AA180-2602-41F9-A5ED-B9007507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12" y="1970630"/>
            <a:ext cx="2982142" cy="16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58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007" y="1871830"/>
            <a:ext cx="10058400" cy="3119718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Scattering Artifacts in a Fluorescence Spectrum</a:t>
            </a:r>
            <a:br>
              <a:rPr lang="en-US" altLang="en-US" sz="4800" dirty="0"/>
            </a:br>
            <a:endParaRPr lang="en-US" altLang="en-US" sz="4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764BA7-C455-4AB3-8AB7-60E39AAA4243}"/>
              </a:ext>
            </a:extLst>
          </p:cNvPr>
          <p:cNvSpPr txBox="1">
            <a:spLocks noChangeArrowheads="1"/>
          </p:cNvSpPr>
          <p:nvPr/>
        </p:nvSpPr>
        <p:spPr>
          <a:xfrm>
            <a:off x="1329701" y="4050131"/>
            <a:ext cx="10058400" cy="11715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Fluorescence or Scatter…how can you tell?</a:t>
            </a:r>
          </a:p>
        </p:txBody>
      </p:sp>
    </p:spTree>
    <p:extLst>
      <p:ext uri="{BB962C8B-B14F-4D97-AF65-F5344CB8AC3E}">
        <p14:creationId xmlns:p14="http://schemas.microsoft.com/office/powerpoint/2010/main" val="38107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Scatter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08164"/>
            <a:ext cx="8991600" cy="4745037"/>
          </a:xfrm>
        </p:spPr>
        <p:txBody>
          <a:bodyPr/>
          <a:lstStyle/>
          <a:p>
            <a:r>
              <a:rPr lang="en-US" altLang="en-US" sz="2800" dirty="0">
                <a:solidFill>
                  <a:srgbClr val="0710C3"/>
                </a:solidFill>
              </a:rPr>
              <a:t>RAYLEIGH</a:t>
            </a:r>
            <a:r>
              <a:rPr lang="en-US" altLang="en-US" sz="2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elastic scattering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energy of scattered light = energy of excitation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710C3"/>
                </a:solidFill>
              </a:rPr>
              <a:t>RAMAN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inelastic scattering due to solvent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energy of scattered light &lt; energy of excitation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	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7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16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885" y="19051"/>
            <a:ext cx="11425188" cy="1647825"/>
          </a:xfrm>
        </p:spPr>
        <p:txBody>
          <a:bodyPr>
            <a:normAutofit/>
          </a:bodyPr>
          <a:lstStyle/>
          <a:p>
            <a:r>
              <a:rPr lang="en-US" altLang="en-US" dirty="0"/>
              <a:t>Identifying Rayleigh vs. Raman Scattering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71420"/>
            <a:ext cx="8991600" cy="4505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RAYLEIGH </a:t>
            </a:r>
            <a:r>
              <a:rPr lang="en-US" altLang="en-US" sz="2800" dirty="0"/>
              <a:t> (1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and 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Order)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 </a:t>
            </a:r>
            <a:r>
              <a:rPr lang="en-US" altLang="en-US" sz="2800" dirty="0" err="1">
                <a:solidFill>
                  <a:srgbClr val="33CC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33CC33"/>
                </a:solidFill>
              </a:rPr>
              <a:t>scatter</a:t>
            </a:r>
            <a:r>
              <a:rPr lang="en-US" altLang="en-US" sz="2800" dirty="0">
                <a:solidFill>
                  <a:srgbClr val="33CC33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33CC33"/>
                </a:solidFill>
              </a:rPr>
              <a:t>  </a:t>
            </a:r>
            <a:r>
              <a:rPr lang="en-US" altLang="en-US" sz="2800" dirty="0" err="1">
                <a:solidFill>
                  <a:srgbClr val="33CC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33CC33"/>
                </a:solidFill>
              </a:rPr>
              <a:t>ex</a:t>
            </a:r>
            <a:r>
              <a:rPr lang="en-US" altLang="en-US" sz="2800" baseline="-25000" dirty="0">
                <a:solidFill>
                  <a:srgbClr val="33CC33"/>
                </a:solidFill>
              </a:rPr>
              <a:t>                             </a:t>
            </a:r>
            <a:r>
              <a:rPr lang="en-US" altLang="en-US" sz="2800" dirty="0"/>
              <a:t> 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order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 </a:t>
            </a:r>
            <a:r>
              <a:rPr lang="en-US" altLang="en-US" sz="2800" dirty="0" err="1">
                <a:solidFill>
                  <a:srgbClr val="FF00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F0033"/>
                </a:solidFill>
              </a:rPr>
              <a:t>scatter</a:t>
            </a:r>
            <a:r>
              <a:rPr lang="en-US" altLang="en-US" sz="2800" dirty="0">
                <a:solidFill>
                  <a:srgbClr val="33CC33"/>
                </a:solidFill>
              </a:rPr>
              <a:t> </a:t>
            </a:r>
            <a:r>
              <a:rPr lang="en-US" altLang="en-US" sz="2800" dirty="0"/>
              <a:t>=</a:t>
            </a:r>
            <a:r>
              <a:rPr lang="en-US" altLang="en-US" sz="2800" dirty="0">
                <a:solidFill>
                  <a:srgbClr val="33CC33"/>
                </a:solidFill>
              </a:rPr>
              <a:t>  2</a:t>
            </a:r>
            <a:r>
              <a:rPr lang="en-US" altLang="en-US" sz="2800" dirty="0">
                <a:solidFill>
                  <a:srgbClr val="33CC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>
                <a:solidFill>
                  <a:srgbClr val="33CC33"/>
                </a:solidFill>
              </a:rPr>
              <a:t>ex                          </a:t>
            </a:r>
            <a:r>
              <a:rPr lang="en-US" altLang="en-US" sz="2800" dirty="0"/>
              <a:t> 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order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n-US" altLang="en-US" sz="2800" i="1" dirty="0">
                <a:solidFill>
                  <a:srgbClr val="0070C0"/>
                </a:solidFill>
              </a:rPr>
              <a:t>Most apparent in solids and highly scattering solutions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/>
              <a:t>RAMAN</a:t>
            </a:r>
          </a:p>
          <a:p>
            <a:r>
              <a:rPr lang="en-US" altLang="en-US" sz="2800" dirty="0"/>
              <a:t>If  </a:t>
            </a:r>
            <a:r>
              <a:rPr lang="en-US" altLang="en-US" sz="2800" dirty="0" err="1">
                <a:solidFill>
                  <a:srgbClr val="FF00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F0033"/>
                </a:solidFill>
              </a:rPr>
              <a:t>scatter</a:t>
            </a:r>
            <a:r>
              <a:rPr lang="en-US" altLang="en-US" sz="2800" dirty="0"/>
              <a:t> &gt;  </a:t>
            </a:r>
            <a:r>
              <a:rPr lang="en-US" altLang="en-US" sz="2800" dirty="0" err="1">
                <a:solidFill>
                  <a:srgbClr val="33CC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33CC33"/>
                </a:solidFill>
              </a:rPr>
              <a:t>ex</a:t>
            </a:r>
            <a:r>
              <a:rPr lang="en-US" altLang="en-US" sz="2800" baseline="-25000" dirty="0">
                <a:solidFill>
                  <a:srgbClr val="33CC33"/>
                </a:solidFill>
              </a:rPr>
              <a:t>                             </a:t>
            </a:r>
            <a:r>
              <a:rPr lang="en-US" altLang="en-US" sz="2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Raman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6EACD-0D54-4739-85A4-2F894E745D60}"/>
              </a:ext>
            </a:extLst>
          </p:cNvPr>
          <p:cNvSpPr txBox="1"/>
          <p:nvPr/>
        </p:nvSpPr>
        <p:spPr>
          <a:xfrm>
            <a:off x="5045243" y="4414678"/>
            <a:ext cx="520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EASY TO IDENTIFY RAYLEIGH!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dirty="0"/>
              <a:t>But fluorescence is also &gt; </a:t>
            </a:r>
            <a:r>
              <a:rPr lang="en-US" altLang="en-US" sz="2400" dirty="0" err="1">
                <a:solidFill>
                  <a:srgbClr val="33CC3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33CC33"/>
                </a:solidFill>
              </a:rPr>
              <a:t>ex</a:t>
            </a:r>
            <a:r>
              <a:rPr lang="en-US" altLang="en-US" sz="2400" dirty="0"/>
              <a:t> …Right???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5" grpId="0" build="p" autoUpdateAnimBg="0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Fluorescence vs. Raman</a:t>
            </a:r>
            <a:br>
              <a:rPr lang="en-US" altLang="en-US" dirty="0"/>
            </a:br>
            <a:r>
              <a:rPr lang="en-US" altLang="en-US" sz="2400" dirty="0"/>
              <a:t>(in solution)</a:t>
            </a:r>
          </a:p>
        </p:txBody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7864"/>
            <a:ext cx="10058400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Qualitative Method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Observed peak is likely </a:t>
            </a:r>
            <a:r>
              <a:rPr lang="en-US" altLang="en-US" sz="2800" dirty="0">
                <a:solidFill>
                  <a:srgbClr val="0070C0"/>
                </a:solidFill>
              </a:rPr>
              <a:t>Raman</a:t>
            </a:r>
            <a:r>
              <a:rPr lang="en-US" altLang="en-US" sz="2800" dirty="0"/>
              <a:t> if: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 Peak shifts to longer</a:t>
            </a:r>
            <a:r>
              <a:rPr lang="en-US" altLang="en-US" sz="2800" dirty="0">
                <a:latin typeface="Symbol" panose="05050102010706020507" pitchFamily="18" charset="2"/>
              </a:rPr>
              <a:t> l </a:t>
            </a:r>
            <a:r>
              <a:rPr lang="en-US" altLang="en-US" sz="2800" dirty="0"/>
              <a:t>as the</a:t>
            </a:r>
            <a:r>
              <a:rPr lang="en-US" altLang="en-US" sz="2800" dirty="0">
                <a:latin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/>
              <a:t>ex</a:t>
            </a:r>
            <a:r>
              <a:rPr lang="en-US" altLang="en-US" sz="2800" dirty="0"/>
              <a:t> is increased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 Peak also appears in the spectrum of the blank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800" dirty="0"/>
              <a:t>Run emission scans at different </a:t>
            </a:r>
            <a:r>
              <a:rPr lang="en-US" altLang="en-US" sz="2800" dirty="0" err="1"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/>
              <a:t>ex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 for both sample and blank!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0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28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058400" cy="433368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Quantitative Method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Calculate the Raman band for the solvent at the </a:t>
            </a:r>
            <a:r>
              <a:rPr lang="en-US" altLang="en-US" sz="2800" dirty="0" err="1"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/>
              <a:t>ex</a:t>
            </a:r>
            <a:r>
              <a:rPr lang="en-US" altLang="en-US" sz="2800" dirty="0"/>
              <a:t> used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For water: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RAMAN</a:t>
            </a:r>
            <a:r>
              <a:rPr lang="en-US" altLang="en-US" sz="2800" dirty="0">
                <a:solidFill>
                  <a:srgbClr val="F81F08"/>
                </a:solidFill>
              </a:rPr>
              <a:t> =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ex</a:t>
            </a:r>
            <a:r>
              <a:rPr lang="en-US" altLang="en-US" sz="2800" dirty="0">
                <a:solidFill>
                  <a:srgbClr val="F81F08"/>
                </a:solidFill>
              </a:rPr>
              <a:t> / (1 – 3.39 x 10</a:t>
            </a:r>
            <a:r>
              <a:rPr lang="en-US" altLang="en-US" sz="2800" baseline="30000" dirty="0">
                <a:solidFill>
                  <a:srgbClr val="F81F08"/>
                </a:solidFill>
              </a:rPr>
              <a:t>-4</a:t>
            </a:r>
            <a:r>
              <a:rPr lang="en-US" altLang="en-US" sz="2800" dirty="0">
                <a:solidFill>
                  <a:srgbClr val="F81F08"/>
                </a:solidFill>
              </a:rPr>
              <a:t>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ex</a:t>
            </a:r>
            <a:r>
              <a:rPr lang="en-US" altLang="en-US" sz="2800" dirty="0">
                <a:solidFill>
                  <a:srgbClr val="F81F08"/>
                </a:solidFill>
              </a:rPr>
              <a:t>)</a:t>
            </a:r>
            <a:endParaRPr lang="en-US" altLang="en-US" sz="2400" dirty="0"/>
          </a:p>
          <a:p>
            <a:pPr>
              <a:buNone/>
            </a:pPr>
            <a:r>
              <a:rPr lang="en-US" altLang="en-US" sz="2400" dirty="0"/>
              <a:t>	</a:t>
            </a:r>
          </a:p>
          <a:p>
            <a:pPr>
              <a:buNone/>
            </a:pPr>
            <a:r>
              <a:rPr lang="en-US" altLang="en-US" sz="2400" dirty="0"/>
              <a:t>		</a:t>
            </a:r>
            <a:r>
              <a:rPr lang="en-US" altLang="en-US" sz="2800" dirty="0"/>
              <a:t>If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ex</a:t>
            </a:r>
            <a:r>
              <a:rPr lang="en-US" altLang="en-US" sz="2800" baseline="-25000" dirty="0">
                <a:solidFill>
                  <a:srgbClr val="F81F08"/>
                </a:solidFill>
              </a:rPr>
              <a:t> </a:t>
            </a:r>
            <a:r>
              <a:rPr lang="en-US" altLang="en-US" sz="2800" dirty="0"/>
              <a:t>= 300 nm  then 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RAMAN</a:t>
            </a:r>
            <a:r>
              <a:rPr lang="en-US" altLang="en-US" sz="2800" baseline="-25000" dirty="0">
                <a:solidFill>
                  <a:srgbClr val="F81F08"/>
                </a:solidFill>
              </a:rPr>
              <a:t> </a:t>
            </a:r>
            <a:r>
              <a:rPr lang="en-US" altLang="en-US" sz="2800" baseline="-25000" dirty="0"/>
              <a:t>(in water) </a:t>
            </a:r>
            <a:r>
              <a:rPr lang="en-US" altLang="en-US" sz="2800" dirty="0"/>
              <a:t>= 335 nm</a:t>
            </a:r>
          </a:p>
          <a:p>
            <a:pPr>
              <a:buNone/>
            </a:pPr>
            <a:r>
              <a:rPr lang="en-US" altLang="en-US" sz="2800" dirty="0"/>
              <a:t>		If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ex</a:t>
            </a:r>
            <a:r>
              <a:rPr lang="en-US" altLang="en-US" sz="2800" baseline="-25000" dirty="0">
                <a:solidFill>
                  <a:srgbClr val="F81F08"/>
                </a:solidFill>
              </a:rPr>
              <a:t> </a:t>
            </a:r>
            <a:r>
              <a:rPr lang="en-US" altLang="en-US" sz="2800" dirty="0"/>
              <a:t>= 350 nm  then  </a:t>
            </a:r>
            <a:r>
              <a:rPr lang="en-US" altLang="en-US" sz="2800" dirty="0" err="1">
                <a:solidFill>
                  <a:srgbClr val="F81F08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 dirty="0" err="1">
                <a:solidFill>
                  <a:srgbClr val="F81F08"/>
                </a:solidFill>
              </a:rPr>
              <a:t>RAMAN</a:t>
            </a:r>
            <a:r>
              <a:rPr lang="en-US" altLang="en-US" sz="2800" baseline="-25000" dirty="0">
                <a:solidFill>
                  <a:srgbClr val="F81F08"/>
                </a:solidFill>
              </a:rPr>
              <a:t> </a:t>
            </a:r>
            <a:r>
              <a:rPr lang="en-US" altLang="en-US" sz="2800" baseline="-25000" dirty="0"/>
              <a:t>(in water) </a:t>
            </a:r>
            <a:r>
              <a:rPr lang="en-US" altLang="en-US" sz="2800" dirty="0"/>
              <a:t>= 397 nm</a:t>
            </a:r>
            <a:endParaRPr lang="en-US" alt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/>
              <a:t>(The 3.39 x 10</a:t>
            </a:r>
            <a:r>
              <a:rPr lang="en-US" altLang="en-US" sz="1400" baseline="30000" dirty="0"/>
              <a:t>-4</a:t>
            </a:r>
            <a:r>
              <a:rPr lang="en-US" altLang="en-US" sz="1400" dirty="0"/>
              <a:t> nm</a:t>
            </a:r>
            <a:r>
              <a:rPr lang="en-US" altLang="en-US" sz="1400" baseline="30000" dirty="0"/>
              <a:t>-1</a:t>
            </a:r>
            <a:r>
              <a:rPr lang="en-US" altLang="en-US" sz="1400" dirty="0"/>
              <a:t> is a the Raman shift specific to water…use 2.92 x 10 </a:t>
            </a:r>
            <a:r>
              <a:rPr lang="en-US" altLang="en-US" sz="1400" baseline="30000" dirty="0"/>
              <a:t>-4</a:t>
            </a:r>
            <a:r>
              <a:rPr lang="en-US" altLang="en-US" sz="1400" dirty="0"/>
              <a:t> and 1.43 x 10 </a:t>
            </a:r>
            <a:r>
              <a:rPr lang="en-US" altLang="en-US" sz="1400" baseline="30000" dirty="0"/>
              <a:t>-4</a:t>
            </a:r>
            <a:r>
              <a:rPr lang="en-US" altLang="en-US" sz="1400" dirty="0"/>
              <a:t> for ethanol, 2.87 x 10 </a:t>
            </a:r>
            <a:r>
              <a:rPr lang="en-US" altLang="en-US" sz="1400" baseline="30000" dirty="0"/>
              <a:t>-4</a:t>
            </a:r>
            <a:r>
              <a:rPr lang="en-US" altLang="en-US" sz="1400" dirty="0"/>
              <a:t> for cyclohexane).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2DD476-A06B-43F0-B8EF-85F0F172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en-US" dirty="0"/>
              <a:t>Identifying Fluorescence vs. Raman</a:t>
            </a:r>
            <a:br>
              <a:rPr lang="en-US" altLang="en-US" dirty="0"/>
            </a:br>
            <a:r>
              <a:rPr lang="en-US" altLang="en-US" sz="2400" dirty="0"/>
              <a:t>(in solution)</a:t>
            </a:r>
          </a:p>
        </p:txBody>
      </p:sp>
    </p:spTree>
    <p:extLst>
      <p:ext uri="{BB962C8B-B14F-4D97-AF65-F5344CB8AC3E}">
        <p14:creationId xmlns:p14="http://schemas.microsoft.com/office/powerpoint/2010/main" val="2436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965158" y="2525371"/>
            <a:ext cx="7391400" cy="2430462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Optimizing Fluorescence:</a:t>
            </a:r>
            <a:br>
              <a:rPr lang="en-US" altLang="en-US" dirty="0"/>
            </a:br>
            <a:r>
              <a:rPr lang="en-US" altLang="en-US" dirty="0"/>
              <a:t>Examples in Spectra</a:t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5B27-785A-4958-8B88-C7AAF0A32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2950"/>
            <a:ext cx="3741821" cy="1782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DEBE3-51C3-48CB-A1B5-8D30CD32B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742950"/>
            <a:ext cx="5415698" cy="2020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CB0D5-6455-4373-AD01-85B3ABDC1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4405556"/>
            <a:ext cx="5065294" cy="18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722" y="749300"/>
            <a:ext cx="10058400" cy="848360"/>
          </a:xfrm>
        </p:spPr>
        <p:txBody>
          <a:bodyPr/>
          <a:lstStyle/>
          <a:p>
            <a:r>
              <a:rPr lang="en-US" altLang="en-US" dirty="0"/>
              <a:t>Scatter in Water  </a:t>
            </a:r>
            <a:r>
              <a:rPr lang="en-US" altLang="en-US" dirty="0" err="1">
                <a:latin typeface="Symbol" panose="05050102010706020507" pitchFamily="18" charset="2"/>
              </a:rPr>
              <a:t>l</a:t>
            </a:r>
            <a:r>
              <a:rPr lang="en-US" altLang="en-US" baseline="-25000" dirty="0" err="1">
                <a:latin typeface="Symbol" panose="05050102010706020507" pitchFamily="18" charset="2"/>
              </a:rPr>
              <a:t>E</a:t>
            </a:r>
            <a:r>
              <a:rPr lang="en-US" altLang="en-US" baseline="-25000" dirty="0" err="1"/>
              <a:t>x</a:t>
            </a:r>
            <a:r>
              <a:rPr lang="en-US" altLang="en-US" baseline="-25000" dirty="0"/>
              <a:t> </a:t>
            </a:r>
            <a:r>
              <a:rPr lang="en-US" altLang="en-US" dirty="0"/>
              <a:t>= 300 nm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DDF1F-F3DA-4369-A1A7-A18D27ADD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9" y="1766108"/>
            <a:ext cx="9324474" cy="44574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0DDEE-5CA4-4A1C-BD69-4E60153DAA38}"/>
              </a:ext>
            </a:extLst>
          </p:cNvPr>
          <p:cNvCxnSpPr/>
          <p:nvPr/>
        </p:nvCxnSpPr>
        <p:spPr>
          <a:xfrm>
            <a:off x="2827427" y="2839457"/>
            <a:ext cx="0" cy="49329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F6D5EA-EEB0-4A68-ACCD-F45D550BDFAB}"/>
              </a:ext>
            </a:extLst>
          </p:cNvPr>
          <p:cNvCxnSpPr/>
          <p:nvPr/>
        </p:nvCxnSpPr>
        <p:spPr>
          <a:xfrm>
            <a:off x="7852617" y="4748466"/>
            <a:ext cx="0" cy="49329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B66AF5-BEE3-4A02-A933-37A5F2A57622}"/>
              </a:ext>
            </a:extLst>
          </p:cNvPr>
          <p:cNvSpPr txBox="1"/>
          <p:nvPr/>
        </p:nvSpPr>
        <p:spPr>
          <a:xfrm>
            <a:off x="2195767" y="2360325"/>
            <a:ext cx="140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300 nm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756FC-FFF2-41D1-BE83-FC0F504E2E7F}"/>
              </a:ext>
            </a:extLst>
          </p:cNvPr>
          <p:cNvSpPr txBox="1"/>
          <p:nvPr/>
        </p:nvSpPr>
        <p:spPr>
          <a:xfrm>
            <a:off x="7148774" y="4281366"/>
            <a:ext cx="140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335 nm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5FEA3-1879-4C43-A118-B9EDD31D41DA}"/>
              </a:ext>
            </a:extLst>
          </p:cNvPr>
          <p:cNvSpPr txBox="1"/>
          <p:nvPr/>
        </p:nvSpPr>
        <p:spPr>
          <a:xfrm>
            <a:off x="3212431" y="2899620"/>
            <a:ext cx="1614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RAYLEIGH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SCATTER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  </a:t>
            </a:r>
            <a:r>
              <a:rPr lang="en-US" sz="2400" dirty="0">
                <a:solidFill>
                  <a:srgbClr val="0070C0"/>
                </a:solidFill>
              </a:rPr>
              <a:t>=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x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9D40F-7467-400A-A827-1D48A22493F8}"/>
              </a:ext>
            </a:extLst>
          </p:cNvPr>
          <p:cNvSpPr txBox="1"/>
          <p:nvPr/>
        </p:nvSpPr>
        <p:spPr>
          <a:xfrm>
            <a:off x="8631660" y="4857040"/>
            <a:ext cx="1407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RAMAN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 &gt; </a:t>
            </a:r>
            <a:r>
              <a:rPr lang="en-US" alt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x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438" y="680036"/>
            <a:ext cx="10058400" cy="84836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Cranberry Juice: Diluted   </a:t>
            </a:r>
            <a:r>
              <a:rPr lang="en-US" altLang="en-US" dirty="0" err="1">
                <a:latin typeface="Symbol" panose="05050102010706020507" pitchFamily="18" charset="2"/>
              </a:rPr>
              <a:t>l</a:t>
            </a:r>
            <a:r>
              <a:rPr lang="en-US" altLang="en-US" baseline="-25000" dirty="0" err="1">
                <a:latin typeface="Symbol" panose="05050102010706020507" pitchFamily="18" charset="2"/>
              </a:rPr>
              <a:t>E</a:t>
            </a:r>
            <a:r>
              <a:rPr lang="en-US" altLang="en-US" baseline="-25000" dirty="0" err="1"/>
              <a:t>x</a:t>
            </a:r>
            <a:r>
              <a:rPr lang="en-US" altLang="en-US" baseline="-25000" dirty="0"/>
              <a:t> </a:t>
            </a:r>
            <a:r>
              <a:rPr lang="en-US" altLang="en-US" dirty="0"/>
              <a:t>= 365 nm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BA2B2-7A12-4F52-A8B0-AED250B0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1671527"/>
            <a:ext cx="10058400" cy="45184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C7AFE-593D-46D0-AE26-A41C5A6D78A8}"/>
              </a:ext>
            </a:extLst>
          </p:cNvPr>
          <p:cNvSpPr/>
          <p:nvPr/>
        </p:nvSpPr>
        <p:spPr>
          <a:xfrm>
            <a:off x="1484118" y="1981018"/>
            <a:ext cx="125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365 nm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7791A-57CB-47FA-A091-89E16ED86C85}"/>
              </a:ext>
            </a:extLst>
          </p:cNvPr>
          <p:cNvSpPr/>
          <p:nvPr/>
        </p:nvSpPr>
        <p:spPr>
          <a:xfrm>
            <a:off x="9420950" y="4736840"/>
            <a:ext cx="125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730 nm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7721E-BC6E-4721-9161-E3F36C2B2604}"/>
              </a:ext>
            </a:extLst>
          </p:cNvPr>
          <p:cNvSpPr/>
          <p:nvPr/>
        </p:nvSpPr>
        <p:spPr>
          <a:xfrm>
            <a:off x="2899834" y="5149403"/>
            <a:ext cx="125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450 nm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9C95B-2D3F-4785-A1B4-B99096BA7AE0}"/>
              </a:ext>
            </a:extLst>
          </p:cNvPr>
          <p:cNvSpPr txBox="1"/>
          <p:nvPr/>
        </p:nvSpPr>
        <p:spPr>
          <a:xfrm>
            <a:off x="1484118" y="2573782"/>
            <a:ext cx="1614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RAYLEIGH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SCATTER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  </a:t>
            </a:r>
            <a:r>
              <a:rPr lang="en-US" sz="2400" dirty="0">
                <a:solidFill>
                  <a:srgbClr val="0070C0"/>
                </a:solidFill>
              </a:rPr>
              <a:t>=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x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7401D-5276-4368-ACA9-4FE92F2A2947}"/>
              </a:ext>
            </a:extLst>
          </p:cNvPr>
          <p:cNvSpPr txBox="1"/>
          <p:nvPr/>
        </p:nvSpPr>
        <p:spPr>
          <a:xfrm>
            <a:off x="9178093" y="3351845"/>
            <a:ext cx="1614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2</a:t>
            </a:r>
            <a:r>
              <a:rPr lang="en-US" sz="2000" baseline="30000" dirty="0">
                <a:solidFill>
                  <a:srgbClr val="0070C0"/>
                </a:solidFill>
              </a:rPr>
              <a:t>nd</a:t>
            </a:r>
            <a:r>
              <a:rPr lang="en-US" sz="2000" dirty="0">
                <a:solidFill>
                  <a:srgbClr val="0070C0"/>
                </a:solidFill>
              </a:rPr>
              <a:t> ORDER RAYLEIGH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SCATTER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  </a:t>
            </a:r>
            <a:r>
              <a:rPr lang="en-US" sz="2400" dirty="0">
                <a:solidFill>
                  <a:srgbClr val="0070C0"/>
                </a:solidFill>
              </a:rPr>
              <a:t>=</a:t>
            </a:r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 2l</a:t>
            </a:r>
            <a:r>
              <a:rPr lang="en-US" altLang="en-US" sz="2400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x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20B33C-1071-4834-B333-7CA315EFFC34}"/>
              </a:ext>
            </a:extLst>
          </p:cNvPr>
          <p:cNvSpPr/>
          <p:nvPr/>
        </p:nvSpPr>
        <p:spPr>
          <a:xfrm>
            <a:off x="1511968" y="4736839"/>
            <a:ext cx="4118811" cy="1591771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5273B-AA2D-40CD-BA18-106A8822DD60}"/>
              </a:ext>
            </a:extLst>
          </p:cNvPr>
          <p:cNvSpPr txBox="1"/>
          <p:nvPr/>
        </p:nvSpPr>
        <p:spPr>
          <a:xfrm>
            <a:off x="3848543" y="3631334"/>
            <a:ext cx="2566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RAMAN or FLUORESCENCE??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  </a:t>
            </a:r>
            <a:r>
              <a:rPr lang="en-US" altLang="en-US" sz="2400" dirty="0">
                <a:solidFill>
                  <a:srgbClr val="0070C0"/>
                </a:solidFill>
              </a:rPr>
              <a:t>&gt; </a:t>
            </a:r>
            <a:r>
              <a:rPr lang="en-US" alt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x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99299-F4A6-41FC-AE57-15406890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27" y="2024046"/>
            <a:ext cx="7969642" cy="43466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FAD188-D0F4-447D-B09D-D259C827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JASCO: &gt; 50 Years in Fluorescence</a:t>
            </a:r>
          </a:p>
        </p:txBody>
      </p:sp>
    </p:spTree>
    <p:extLst>
      <p:ext uri="{BB962C8B-B14F-4D97-AF65-F5344CB8AC3E}">
        <p14:creationId xmlns:p14="http://schemas.microsoft.com/office/powerpoint/2010/main" val="24227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438" y="680036"/>
            <a:ext cx="10058400" cy="848360"/>
          </a:xfrm>
        </p:spPr>
        <p:txBody>
          <a:bodyPr/>
          <a:lstStyle/>
          <a:p>
            <a:r>
              <a:rPr lang="en-US" altLang="en-US" dirty="0"/>
              <a:t>Cranberry Juice:  Decreasing </a:t>
            </a:r>
            <a:r>
              <a:rPr lang="en-US" altLang="en-US" dirty="0" err="1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altLang="en-US" baseline="-25000" dirty="0" err="1">
                <a:solidFill>
                  <a:schemeClr val="tx1"/>
                </a:solidFill>
              </a:rPr>
              <a:t>x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C6005-8FC6-4171-98E9-256339801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768187"/>
            <a:ext cx="11188860" cy="417541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FC73BB-04C5-4DC5-ADE0-4F2C22FD8A77}"/>
              </a:ext>
            </a:extLst>
          </p:cNvPr>
          <p:cNvCxnSpPr/>
          <p:nvPr/>
        </p:nvCxnSpPr>
        <p:spPr>
          <a:xfrm flipH="1">
            <a:off x="733927" y="3946357"/>
            <a:ext cx="1756610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9083A0-0023-4402-8019-0947DD6DB0B9}"/>
              </a:ext>
            </a:extLst>
          </p:cNvPr>
          <p:cNvSpPr txBox="1"/>
          <p:nvPr/>
        </p:nvSpPr>
        <p:spPr>
          <a:xfrm>
            <a:off x="2645384" y="3429000"/>
            <a:ext cx="345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Moving </a:t>
            </a:r>
            <a:r>
              <a:rPr lang="en-US" altLang="en-US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to shorter </a:t>
            </a:r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Shifts band to shorter </a:t>
            </a:r>
            <a:r>
              <a:rPr lang="en-US" altLang="en-US" sz="24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9A58D-39CB-434B-8135-7CBCA0B04D15}"/>
              </a:ext>
            </a:extLst>
          </p:cNvPr>
          <p:cNvSpPr txBox="1"/>
          <p:nvPr/>
        </p:nvSpPr>
        <p:spPr>
          <a:xfrm>
            <a:off x="2331548" y="2246834"/>
            <a:ext cx="2129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chemeClr val="accent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chemeClr val="accent3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chemeClr val="accent3"/>
                </a:solidFill>
              </a:rPr>
              <a:t>x</a:t>
            </a:r>
            <a:r>
              <a:rPr lang="en-US" altLang="en-US" sz="2000" baseline="-25000" dirty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= 365 nm</a:t>
            </a:r>
          </a:p>
          <a:p>
            <a:r>
              <a:rPr lang="en-US" altLang="en-US" sz="20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000" baseline="-25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= 350 nm</a:t>
            </a:r>
          </a:p>
          <a:p>
            <a:r>
              <a:rPr lang="en-US" altLang="en-US" sz="2000" dirty="0" err="1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chemeClr val="tx2"/>
                </a:solidFill>
              </a:rPr>
              <a:t>x</a:t>
            </a:r>
            <a:r>
              <a:rPr lang="en-US" altLang="en-US" sz="2000" baseline="-25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= 330 nm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1A6CB3-A85B-4A90-A7BB-E2B3FBEEF708}"/>
              </a:ext>
            </a:extLst>
          </p:cNvPr>
          <p:cNvCxnSpPr/>
          <p:nvPr/>
        </p:nvCxnSpPr>
        <p:spPr>
          <a:xfrm flipH="1">
            <a:off x="9031706" y="4724399"/>
            <a:ext cx="1756610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F06E1B4-6073-4890-810C-9580C1F7009E}"/>
              </a:ext>
            </a:extLst>
          </p:cNvPr>
          <p:cNvSpPr/>
          <p:nvPr/>
        </p:nvSpPr>
        <p:spPr>
          <a:xfrm>
            <a:off x="2155971" y="5027746"/>
            <a:ext cx="3940029" cy="999743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36693-5993-41E7-816D-DBB3BFE7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" y="1845455"/>
            <a:ext cx="10680125" cy="422800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438" y="680036"/>
            <a:ext cx="10058400" cy="848360"/>
          </a:xfrm>
        </p:spPr>
        <p:txBody>
          <a:bodyPr/>
          <a:lstStyle/>
          <a:p>
            <a:r>
              <a:rPr lang="en-US" altLang="en-US" dirty="0"/>
              <a:t>Cranberry Juice: Fluorescence?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9A58D-39CB-434B-8135-7CBCA0B04D15}"/>
              </a:ext>
            </a:extLst>
          </p:cNvPr>
          <p:cNvSpPr txBox="1"/>
          <p:nvPr/>
        </p:nvSpPr>
        <p:spPr>
          <a:xfrm>
            <a:off x="1477306" y="2126518"/>
            <a:ext cx="2129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chemeClr val="accent3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chemeClr val="accent3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chemeClr val="accent3"/>
                </a:solidFill>
              </a:rPr>
              <a:t>x</a:t>
            </a:r>
            <a:r>
              <a:rPr lang="en-US" altLang="en-US" sz="2000" baseline="-25000" dirty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= 365 nm</a:t>
            </a:r>
          </a:p>
          <a:p>
            <a:r>
              <a:rPr lang="en-US" altLang="en-US" sz="2000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000" baseline="-25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= 350 nm</a:t>
            </a:r>
          </a:p>
          <a:p>
            <a:r>
              <a:rPr lang="en-US" altLang="en-US" sz="2000" dirty="0" err="1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2000" baseline="-25000" dirty="0" err="1">
                <a:solidFill>
                  <a:schemeClr val="tx2"/>
                </a:solidFill>
              </a:rPr>
              <a:t>x</a:t>
            </a:r>
            <a:r>
              <a:rPr lang="en-US" altLang="en-US" sz="2000" baseline="-25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= 330 nm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029DDB-17FC-40AB-A803-3545A8348B8F}"/>
              </a:ext>
            </a:extLst>
          </p:cNvPr>
          <p:cNvSpPr/>
          <p:nvPr/>
        </p:nvSpPr>
        <p:spPr>
          <a:xfrm>
            <a:off x="482790" y="4284774"/>
            <a:ext cx="4118811" cy="1591771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8B69A-AEAB-4D14-822B-067BFD908CBF}"/>
              </a:ext>
            </a:extLst>
          </p:cNvPr>
          <p:cNvSpPr txBox="1"/>
          <p:nvPr/>
        </p:nvSpPr>
        <p:spPr>
          <a:xfrm>
            <a:off x="5298389" y="1949960"/>
            <a:ext cx="579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Band at 450 nm only changes in intensity</a:t>
            </a:r>
          </a:p>
          <a:p>
            <a:r>
              <a:rPr lang="en-US" sz="2400" dirty="0"/>
              <a:t>	Must be fluorescence!</a:t>
            </a:r>
          </a:p>
          <a:p>
            <a:r>
              <a:rPr lang="en-US" sz="2400" dirty="0"/>
              <a:t>Band at shorter </a:t>
            </a:r>
            <a:r>
              <a:rPr lang="en-US" altLang="en-US" sz="2400" b="1" dirty="0">
                <a:latin typeface="Symbol" panose="05050102010706020507" pitchFamily="18" charset="2"/>
              </a:rPr>
              <a:t>l</a:t>
            </a:r>
            <a:r>
              <a:rPr lang="en-US" altLang="en-US" sz="2400" dirty="0">
                <a:latin typeface="Arial" panose="020B0604020202020204" pitchFamily="34" charset="0"/>
              </a:rPr>
              <a:t>s shifts with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latin typeface="Arial" panose="020B0604020202020204" pitchFamily="34" charset="0"/>
              </a:rPr>
              <a:t> in </a:t>
            </a:r>
            <a:r>
              <a:rPr lang="en-US" altLang="en-US" sz="2400" b="1" dirty="0" err="1">
                <a:latin typeface="Symbol" panose="05050102010706020507" pitchFamily="18" charset="2"/>
              </a:rPr>
              <a:t>l</a:t>
            </a:r>
            <a:r>
              <a:rPr lang="en-US" altLang="en-US" sz="2400" b="1" baseline="-25000" dirty="0" err="1">
                <a:latin typeface="Symbol" panose="05050102010706020507" pitchFamily="18" charset="2"/>
              </a:rPr>
              <a:t>E</a:t>
            </a:r>
            <a:r>
              <a:rPr lang="en-US" altLang="en-US" sz="2400" b="1" baseline="-25000" dirty="0" err="1"/>
              <a:t>x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</a:rPr>
              <a:t>	Must be Raman!</a:t>
            </a:r>
            <a:endParaRPr lang="en-US" alt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A4618-F33A-4BBE-BD9C-2C1C5E4F594E}"/>
              </a:ext>
            </a:extLst>
          </p:cNvPr>
          <p:cNvSpPr/>
          <p:nvPr/>
        </p:nvSpPr>
        <p:spPr>
          <a:xfrm>
            <a:off x="4245471" y="384384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450 nm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3C92B-8F9E-4FB1-8952-8859B092F373}"/>
              </a:ext>
            </a:extLst>
          </p:cNvPr>
          <p:cNvSpPr txBox="1"/>
          <p:nvPr/>
        </p:nvSpPr>
        <p:spPr>
          <a:xfrm>
            <a:off x="1588089" y="3591222"/>
            <a:ext cx="954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673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691" y="604921"/>
            <a:ext cx="10058400" cy="848360"/>
          </a:xfrm>
        </p:spPr>
        <p:txBody>
          <a:bodyPr/>
          <a:lstStyle/>
          <a:p>
            <a:r>
              <a:rPr lang="en-US" altLang="en-US" dirty="0"/>
              <a:t>Instrument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B2C70-1F2D-40E2-92B0-10B8132F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9" y="1802195"/>
            <a:ext cx="4966634" cy="4500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58078-8DE8-4D37-87DF-BB7F886C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1" y="1814227"/>
            <a:ext cx="4966635" cy="45309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AF65B-46ED-45E7-B262-E3AA8B571450}"/>
              </a:ext>
            </a:extLst>
          </p:cNvPr>
          <p:cNvSpPr/>
          <p:nvPr/>
        </p:nvSpPr>
        <p:spPr>
          <a:xfrm>
            <a:off x="1359568" y="2959768"/>
            <a:ext cx="2141621" cy="565485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1A2B9-D1F1-47A6-A67B-52CEF9ACED8E}"/>
              </a:ext>
            </a:extLst>
          </p:cNvPr>
          <p:cNvSpPr txBox="1"/>
          <p:nvPr/>
        </p:nvSpPr>
        <p:spPr>
          <a:xfrm>
            <a:off x="-59556" y="3138400"/>
            <a:ext cx="149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Slits / SBW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F27CA4-730F-4FE4-BBF3-0B5AA816AA75}"/>
              </a:ext>
            </a:extLst>
          </p:cNvPr>
          <p:cNvSpPr/>
          <p:nvPr/>
        </p:nvSpPr>
        <p:spPr>
          <a:xfrm>
            <a:off x="1306634" y="4081246"/>
            <a:ext cx="2141621" cy="334344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410CD-5A66-4965-9023-B88E96A22C96}"/>
              </a:ext>
            </a:extLst>
          </p:cNvPr>
          <p:cNvSpPr txBox="1"/>
          <p:nvPr/>
        </p:nvSpPr>
        <p:spPr>
          <a:xfrm>
            <a:off x="120316" y="3941661"/>
            <a:ext cx="11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Detector HV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3FF12C-8FD7-4752-A325-216D97EAFADC}"/>
              </a:ext>
            </a:extLst>
          </p:cNvPr>
          <p:cNvSpPr/>
          <p:nvPr/>
        </p:nvSpPr>
        <p:spPr>
          <a:xfrm>
            <a:off x="1359567" y="2612123"/>
            <a:ext cx="4114801" cy="334344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FB7940-971F-4347-82AD-1E4D1D5414B3}"/>
              </a:ext>
            </a:extLst>
          </p:cNvPr>
          <p:cNvSpPr/>
          <p:nvPr/>
        </p:nvSpPr>
        <p:spPr>
          <a:xfrm>
            <a:off x="6280476" y="4577235"/>
            <a:ext cx="3344788" cy="752754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8CD29-3183-481B-B26B-09B64F6FAB30}"/>
              </a:ext>
            </a:extLst>
          </p:cNvPr>
          <p:cNvSpPr txBox="1"/>
          <p:nvPr/>
        </p:nvSpPr>
        <p:spPr>
          <a:xfrm>
            <a:off x="9625264" y="4640767"/>
            <a:ext cx="11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Filters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3FB09-959D-4CC1-9E28-CD93EA829F35}"/>
              </a:ext>
            </a:extLst>
          </p:cNvPr>
          <p:cNvSpPr txBox="1"/>
          <p:nvPr/>
        </p:nvSpPr>
        <p:spPr>
          <a:xfrm>
            <a:off x="64973" y="2520062"/>
            <a:ext cx="11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err="1">
                <a:latin typeface="Symbol" panose="05050102010706020507" pitchFamily="18" charset="2"/>
              </a:rPr>
              <a:t>l</a:t>
            </a:r>
            <a:r>
              <a:rPr lang="en-US" altLang="en-US" sz="2000" b="1" baseline="-25000" dirty="0" err="1"/>
              <a:t>Ex</a:t>
            </a:r>
            <a:r>
              <a:rPr lang="en-US" altLang="en-US" sz="2000" b="1" baseline="-25000" dirty="0"/>
              <a:t>  , </a:t>
            </a:r>
            <a:r>
              <a:rPr lang="en-US" altLang="en-US" sz="2000" b="1" dirty="0" err="1">
                <a:latin typeface="Symbol" panose="05050102010706020507" pitchFamily="18" charset="2"/>
              </a:rPr>
              <a:t>l</a:t>
            </a:r>
            <a:r>
              <a:rPr lang="en-US" altLang="en-US" sz="2000" b="1" baseline="-25000" dirty="0" err="1"/>
              <a:t>Em</a:t>
            </a:r>
            <a:r>
              <a:rPr lang="en-US" altLang="en-US" sz="2000" b="1" baseline="-25000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90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9" grpId="0" animBg="1"/>
      <p:bldP spid="11" grpId="0" animBg="1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168" y="749300"/>
            <a:ext cx="10058400" cy="84836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Cranberry Juice:</a:t>
            </a:r>
            <a:br>
              <a:rPr lang="en-US" altLang="en-US" dirty="0"/>
            </a:br>
            <a:r>
              <a:rPr lang="en-US" altLang="en-US" dirty="0"/>
              <a:t>Different Spectral Bandwidths (SBW)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ECE7C-10CC-4C71-BEEB-34A136B9C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r="-373"/>
          <a:stretch/>
        </p:blipFill>
        <p:spPr>
          <a:xfrm>
            <a:off x="774834" y="1753781"/>
            <a:ext cx="10966817" cy="4090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9DAD-7AFD-454F-889F-E8C3BEA9FD6C}"/>
              </a:ext>
            </a:extLst>
          </p:cNvPr>
          <p:cNvSpPr txBox="1"/>
          <p:nvPr/>
        </p:nvSpPr>
        <p:spPr>
          <a:xfrm>
            <a:off x="7221356" y="2644170"/>
            <a:ext cx="323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SBW		F</a:t>
            </a:r>
          </a:p>
          <a:p>
            <a:r>
              <a:rPr lang="en-US" sz="2400" dirty="0">
                <a:solidFill>
                  <a:srgbClr val="16C6C2"/>
                </a:solidFill>
              </a:rPr>
              <a:t>10 nm		7800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chemeClr val="accent3"/>
                </a:solidFill>
              </a:rPr>
              <a:t>5  nm	800</a:t>
            </a:r>
            <a:endParaRPr lang="en-US" sz="2400" dirty="0">
              <a:solidFill>
                <a:srgbClr val="16C6C2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2.5 nm	51 </a:t>
            </a:r>
          </a:p>
        </p:txBody>
      </p:sp>
    </p:spTree>
    <p:extLst>
      <p:ext uri="{BB962C8B-B14F-4D97-AF65-F5344CB8AC3E}">
        <p14:creationId xmlns:p14="http://schemas.microsoft.com/office/powerpoint/2010/main" val="16128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564" y="442759"/>
            <a:ext cx="10058400" cy="130649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Cranberry Juice:</a:t>
            </a:r>
            <a:br>
              <a:rPr lang="en-US" altLang="en-US" dirty="0"/>
            </a:br>
            <a:r>
              <a:rPr lang="en-US" altLang="en-US" dirty="0"/>
              <a:t>5nm SBW at Different Detector Voltages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1716B-8360-42AA-AD87-6948783E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5" y="1822778"/>
            <a:ext cx="10952299" cy="4087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91BF42-9916-4C15-9799-0BC79D33474D}"/>
              </a:ext>
            </a:extLst>
          </p:cNvPr>
          <p:cNvSpPr txBox="1"/>
          <p:nvPr/>
        </p:nvSpPr>
        <p:spPr>
          <a:xfrm>
            <a:off x="6764153" y="2598003"/>
            <a:ext cx="3361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Detector	   F </a:t>
            </a:r>
          </a:p>
          <a:p>
            <a:r>
              <a:rPr lang="en-US" sz="2400" dirty="0">
                <a:solidFill>
                  <a:srgbClr val="16C6C2"/>
                </a:solidFill>
              </a:rPr>
              <a:t>550 V  	8000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500 V		4000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400 V		  800</a:t>
            </a:r>
          </a:p>
        </p:txBody>
      </p:sp>
    </p:spTree>
    <p:extLst>
      <p:ext uri="{BB962C8B-B14F-4D97-AF65-F5344CB8AC3E}">
        <p14:creationId xmlns:p14="http://schemas.microsoft.com/office/powerpoint/2010/main" val="40407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F308E9-B7CD-45A1-B5CF-C2C26BE6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1863859"/>
            <a:ext cx="9673389" cy="4318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203BA-1221-4FC3-8F6F-9CCB0364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802238"/>
            <a:ext cx="10058400" cy="848360"/>
          </a:xfrm>
        </p:spPr>
        <p:txBody>
          <a:bodyPr/>
          <a:lstStyle/>
          <a:p>
            <a:r>
              <a:rPr lang="en-US" dirty="0"/>
              <a:t>Spectral Bandwidth and Resolution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E2838-4171-42E0-9C23-0D6886336F3F}"/>
              </a:ext>
            </a:extLst>
          </p:cNvPr>
          <p:cNvSpPr txBox="1"/>
          <p:nvPr/>
        </p:nvSpPr>
        <p:spPr>
          <a:xfrm>
            <a:off x="9122344" y="2091640"/>
            <a:ext cx="156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SBW  </a:t>
            </a:r>
          </a:p>
          <a:p>
            <a:r>
              <a:rPr lang="en-US" sz="2400" dirty="0">
                <a:solidFill>
                  <a:srgbClr val="16C6C2"/>
                </a:solidFill>
              </a:rPr>
              <a:t>10  nm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chemeClr val="accent3"/>
                </a:solidFill>
              </a:rPr>
              <a:t>5  nm</a:t>
            </a:r>
            <a:endParaRPr lang="en-US" sz="2400" dirty="0">
              <a:solidFill>
                <a:srgbClr val="16C6C2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2.5 nm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25C9A-82B6-42E1-86BA-B19ABFAE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94" y="2091640"/>
            <a:ext cx="1877729" cy="1793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718DB-7DBD-41CF-988D-E7CEA1861CC1}"/>
              </a:ext>
            </a:extLst>
          </p:cNvPr>
          <p:cNvSpPr txBox="1"/>
          <p:nvPr/>
        </p:nvSpPr>
        <p:spPr>
          <a:xfrm>
            <a:off x="1991626" y="3792266"/>
            <a:ext cx="15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Ovalene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24522-8161-4C6F-8AF3-963AA27D178B}"/>
              </a:ext>
            </a:extLst>
          </p:cNvPr>
          <p:cNvSpPr txBox="1"/>
          <p:nvPr/>
        </p:nvSpPr>
        <p:spPr>
          <a:xfrm>
            <a:off x="5609119" y="2376215"/>
            <a:ext cx="312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SBW        Resolution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196AE7-E629-4E19-AD05-67AAEE8071BB}"/>
              </a:ext>
            </a:extLst>
          </p:cNvPr>
          <p:cNvCxnSpPr/>
          <p:nvPr/>
        </p:nvCxnSpPr>
        <p:spPr>
          <a:xfrm flipV="1">
            <a:off x="5534526" y="2376215"/>
            <a:ext cx="0" cy="3669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8A2349-1A97-4959-8307-08A98675F636}"/>
              </a:ext>
            </a:extLst>
          </p:cNvPr>
          <p:cNvCxnSpPr>
            <a:cxnSpLocks/>
          </p:cNvCxnSpPr>
          <p:nvPr/>
        </p:nvCxnSpPr>
        <p:spPr>
          <a:xfrm>
            <a:off x="6866020" y="2441106"/>
            <a:ext cx="0" cy="33188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44305" y="2194410"/>
            <a:ext cx="7863840" cy="1741487"/>
          </a:xfrm>
          <a:noFill/>
        </p:spPr>
        <p:txBody>
          <a:bodyPr>
            <a:normAutofit/>
          </a:bodyPr>
          <a:lstStyle/>
          <a:p>
            <a:pPr algn="ctr"/>
            <a:r>
              <a:rPr lang="en-AU" altLang="en-US" dirty="0"/>
              <a:t>Quantitative Fluorescence and Inner Filtering Effects</a:t>
            </a:r>
            <a:endParaRPr lang="en-AU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666750"/>
            <a:ext cx="10285095" cy="93726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Which one has the greatest fluorescence signal?</a:t>
            </a:r>
          </a:p>
        </p:txBody>
      </p:sp>
      <p:pic>
        <p:nvPicPr>
          <p:cNvPr id="57348" name="Picture 4" descr="solutions to illustrate inner filt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14326"/>
          <a:stretch/>
        </p:blipFill>
        <p:spPr bwMode="auto">
          <a:xfrm>
            <a:off x="2426368" y="2273967"/>
            <a:ext cx="6433176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666750"/>
            <a:ext cx="10285095" cy="93726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Which one has the greatest fluorescence signal?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39F198-C3C0-4F39-B038-E5CEC87D2958}"/>
              </a:ext>
            </a:extLst>
          </p:cNvPr>
          <p:cNvCxnSpPr/>
          <p:nvPr/>
        </p:nvCxnSpPr>
        <p:spPr>
          <a:xfrm>
            <a:off x="1997240" y="2045368"/>
            <a:ext cx="0" cy="3874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44B6EF-6E30-4F4A-B9D9-47443661019F}"/>
              </a:ext>
            </a:extLst>
          </p:cNvPr>
          <p:cNvCxnSpPr>
            <a:cxnSpLocks/>
          </p:cNvCxnSpPr>
          <p:nvPr/>
        </p:nvCxnSpPr>
        <p:spPr>
          <a:xfrm flipH="1">
            <a:off x="1997241" y="5919537"/>
            <a:ext cx="652541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olutions to illustrate inner filtering">
            <a:extLst>
              <a:ext uri="{FF2B5EF4-FFF2-40B4-BE49-F238E27FC236}">
                <a16:creationId xmlns:a16="http://schemas.microsoft.com/office/drawing/2014/main" id="{67C50B21-B138-4E1A-B481-203490A6B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14326"/>
          <a:stretch/>
        </p:blipFill>
        <p:spPr bwMode="auto">
          <a:xfrm>
            <a:off x="2426368" y="2442417"/>
            <a:ext cx="6433176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DC604-8077-48A0-B940-81AF466A284A}"/>
              </a:ext>
            </a:extLst>
          </p:cNvPr>
          <p:cNvSpPr txBox="1"/>
          <p:nvPr/>
        </p:nvSpPr>
        <p:spPr>
          <a:xfrm>
            <a:off x="1299405" y="3604701"/>
            <a:ext cx="62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1EB9E-DE03-4083-9E41-C302CCD3A77F}"/>
              </a:ext>
            </a:extLst>
          </p:cNvPr>
          <p:cNvSpPr txBox="1"/>
          <p:nvPr/>
        </p:nvSpPr>
        <p:spPr>
          <a:xfrm>
            <a:off x="4166010" y="5896450"/>
            <a:ext cx="345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Concentration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A89941-D46C-4C94-B549-2BF2A6787CA7}"/>
              </a:ext>
            </a:extLst>
          </p:cNvPr>
          <p:cNvSpPr/>
          <p:nvPr/>
        </p:nvSpPr>
        <p:spPr>
          <a:xfrm>
            <a:off x="7664113" y="4920916"/>
            <a:ext cx="252659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EE5934-481D-4F06-9102-D7DB65ADC2D5}"/>
              </a:ext>
            </a:extLst>
          </p:cNvPr>
          <p:cNvSpPr/>
          <p:nvPr/>
        </p:nvSpPr>
        <p:spPr>
          <a:xfrm>
            <a:off x="6113497" y="3741820"/>
            <a:ext cx="252659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7B467B-F196-4769-9E3E-D1114BA8F5F3}"/>
              </a:ext>
            </a:extLst>
          </p:cNvPr>
          <p:cNvSpPr/>
          <p:nvPr/>
        </p:nvSpPr>
        <p:spPr>
          <a:xfrm>
            <a:off x="4299285" y="3604701"/>
            <a:ext cx="252659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C04B8E-16B7-435F-BD70-368D359618D5}"/>
              </a:ext>
            </a:extLst>
          </p:cNvPr>
          <p:cNvSpPr/>
          <p:nvPr/>
        </p:nvSpPr>
        <p:spPr>
          <a:xfrm>
            <a:off x="2983833" y="4379495"/>
            <a:ext cx="252659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12C042-8E10-44AF-A0B8-07EDCA0E28ED}"/>
              </a:ext>
            </a:extLst>
          </p:cNvPr>
          <p:cNvSpPr/>
          <p:nvPr/>
        </p:nvSpPr>
        <p:spPr>
          <a:xfrm>
            <a:off x="2622884" y="3568558"/>
            <a:ext cx="5651124" cy="1612281"/>
          </a:xfrm>
          <a:custGeom>
            <a:avLst/>
            <a:gdLst>
              <a:gd name="connsiteX0" fmla="*/ 0 w 5651124"/>
              <a:gd name="connsiteY0" fmla="*/ 1612281 h 1612281"/>
              <a:gd name="connsiteX1" fmla="*/ 1383632 w 5651124"/>
              <a:gd name="connsiteY1" fmla="*/ 48175 h 1612281"/>
              <a:gd name="connsiteX2" fmla="*/ 3585411 w 5651124"/>
              <a:gd name="connsiteY2" fmla="*/ 493344 h 1612281"/>
              <a:gd name="connsiteX3" fmla="*/ 5510463 w 5651124"/>
              <a:gd name="connsiteY3" fmla="*/ 1443839 h 1612281"/>
              <a:gd name="connsiteX4" fmla="*/ 5354053 w 5651124"/>
              <a:gd name="connsiteY4" fmla="*/ 1395712 h 161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124" h="1612281">
                <a:moveTo>
                  <a:pt x="0" y="1612281"/>
                </a:moveTo>
                <a:cubicBezTo>
                  <a:pt x="393032" y="923472"/>
                  <a:pt x="786064" y="234664"/>
                  <a:pt x="1383632" y="48175"/>
                </a:cubicBezTo>
                <a:cubicBezTo>
                  <a:pt x="1981200" y="-138314"/>
                  <a:pt x="2897606" y="260733"/>
                  <a:pt x="3585411" y="493344"/>
                </a:cubicBezTo>
                <a:cubicBezTo>
                  <a:pt x="4273216" y="725955"/>
                  <a:pt x="5215689" y="1293444"/>
                  <a:pt x="5510463" y="1443839"/>
                </a:cubicBezTo>
                <a:cubicBezTo>
                  <a:pt x="5805237" y="1594234"/>
                  <a:pt x="5579645" y="1494973"/>
                  <a:pt x="5354053" y="139571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Concentration Effects: High [ ]’s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3574098"/>
            <a:ext cx="10315575" cy="283994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Self (concentration) quenching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Formation of new species after absorption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Energy transfer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 Inner filtering effects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D44EC-EAFD-456E-A754-22B01F9E39E6}"/>
              </a:ext>
            </a:extLst>
          </p:cNvPr>
          <p:cNvGrpSpPr/>
          <p:nvPr/>
        </p:nvGrpSpPr>
        <p:grpSpPr>
          <a:xfrm>
            <a:off x="1097280" y="2947235"/>
            <a:ext cx="5186035" cy="646331"/>
            <a:chOff x="1097280" y="2947235"/>
            <a:chExt cx="5186035" cy="6463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E1F8D1-C968-43B7-B1ED-A735E3CD7546}"/>
                </a:ext>
              </a:extLst>
            </p:cNvPr>
            <p:cNvGrpSpPr/>
            <p:nvPr/>
          </p:nvGrpSpPr>
          <p:grpSpPr>
            <a:xfrm>
              <a:off x="1097280" y="2947235"/>
              <a:ext cx="5186035" cy="646331"/>
              <a:chOff x="1097280" y="2947235"/>
              <a:chExt cx="5186035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EB8B2-AAEC-4C57-89CC-6EAA2D552681}"/>
                  </a:ext>
                </a:extLst>
              </p:cNvPr>
              <p:cNvSpPr/>
              <p:nvPr/>
            </p:nvSpPr>
            <p:spPr>
              <a:xfrm>
                <a:off x="1097280" y="2947235"/>
                <a:ext cx="51860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3600" dirty="0"/>
                  <a:t>Factors which   F as   c: </a:t>
                </a: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4ABF8001-F0CC-4DCC-B94F-63F5F9BC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988" y="2991406"/>
                <a:ext cx="0" cy="461732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42A5F4C-D637-4AB1-BF39-4BC17C5F5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421" y="2979299"/>
              <a:ext cx="0" cy="449701"/>
            </a:xfrm>
            <a:prstGeom prst="straightConnector1">
              <a:avLst/>
            </a:prstGeom>
            <a:ln w="635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1302672-4CC7-4DE6-B270-2C51F2BB7404}"/>
              </a:ext>
            </a:extLst>
          </p:cNvPr>
          <p:cNvSpPr/>
          <p:nvPr/>
        </p:nvSpPr>
        <p:spPr>
          <a:xfrm>
            <a:off x="1097280" y="2140397"/>
            <a:ext cx="6360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sz="3600" dirty="0"/>
              <a:t>Recall</a:t>
            </a:r>
            <a:r>
              <a:rPr lang="en-US" altLang="en-US" sz="3200" dirty="0"/>
              <a:t> from F = 2.303 K I</a:t>
            </a:r>
            <a:r>
              <a:rPr lang="en-US" altLang="en-US" sz="3200" baseline="-25000" dirty="0"/>
              <a:t>o </a:t>
            </a:r>
            <a:r>
              <a:rPr lang="en-US" altLang="en-US" sz="3200" dirty="0" err="1">
                <a:latin typeface="Symbol" panose="05050102010706020507" pitchFamily="18" charset="2"/>
              </a:rPr>
              <a:t>e</a:t>
            </a:r>
            <a:r>
              <a:rPr lang="en-US" altLang="en-US" sz="3200" dirty="0" err="1"/>
              <a:t>bc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6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75A0-9BC9-49AF-934E-C485FC29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160"/>
            <a:ext cx="10058400" cy="848360"/>
          </a:xfrm>
        </p:spPr>
        <p:txBody>
          <a:bodyPr/>
          <a:lstStyle/>
          <a:p>
            <a:r>
              <a:rPr lang="en-US" dirty="0"/>
              <a:t>Seminar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31871D-6B8D-489E-B6D5-26FF546AC3BD}"/>
              </a:ext>
            </a:extLst>
          </p:cNvPr>
          <p:cNvSpPr/>
          <p:nvPr/>
        </p:nvSpPr>
        <p:spPr>
          <a:xfrm>
            <a:off x="1108745" y="1647121"/>
            <a:ext cx="7253681" cy="436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Fluorescence Theory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transitions and processes of deactivation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fluorescent molecules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that affect fluorescence intensity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Sample, solution, and quantitative considerations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 design and components, and data collection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Pointers for optimizing fluorescence signal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 control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and minimizing scattering artifacts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Inner-filtering effects</a:t>
            </a:r>
          </a:p>
        </p:txBody>
      </p:sp>
    </p:spTree>
    <p:extLst>
      <p:ext uri="{BB962C8B-B14F-4D97-AF65-F5344CB8AC3E}">
        <p14:creationId xmlns:p14="http://schemas.microsoft.com/office/powerpoint/2010/main" val="14572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Excitation in a Cuvette: </a:t>
            </a:r>
            <a:br>
              <a:rPr lang="en-US" altLang="en-US" dirty="0"/>
            </a:br>
            <a:r>
              <a:rPr lang="en-US" altLang="en-US" sz="2800" dirty="0"/>
              <a:t>A View from Above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9D12BF-2A0B-4F96-8360-00821323491A}"/>
              </a:ext>
            </a:extLst>
          </p:cNvPr>
          <p:cNvGrpSpPr/>
          <p:nvPr/>
        </p:nvGrpSpPr>
        <p:grpSpPr>
          <a:xfrm>
            <a:off x="2816894" y="1725328"/>
            <a:ext cx="6096000" cy="4572000"/>
            <a:chOff x="2816894" y="1725328"/>
            <a:chExt cx="6096000" cy="4572000"/>
          </a:xfrm>
        </p:grpSpPr>
        <p:pic>
          <p:nvPicPr>
            <p:cNvPr id="59396" name="Picture 4" descr="minimal inner filter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67" t="-12500" r="-16667" b="-12500"/>
            <a:stretch/>
          </p:blipFill>
          <p:spPr bwMode="auto">
            <a:xfrm>
              <a:off x="2816894" y="1725328"/>
              <a:ext cx="6096000" cy="4572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5"/>
            <p:cNvSpPr>
              <a:spLocks/>
            </p:cNvSpPr>
            <p:nvPr/>
          </p:nvSpPr>
          <p:spPr bwMode="auto">
            <a:xfrm rot="16200000">
              <a:off x="5456462" y="4025400"/>
              <a:ext cx="914400" cy="425637"/>
            </a:xfrm>
            <a:custGeom>
              <a:avLst/>
              <a:gdLst>
                <a:gd name="T0" fmla="*/ 5000 w 20000"/>
                <a:gd name="T1" fmla="*/ 0 h 20000"/>
                <a:gd name="T2" fmla="*/ 5000 w 20000"/>
                <a:gd name="T3" fmla="*/ 5000 h 20000"/>
                <a:gd name="T4" fmla="*/ 20000 w 20000"/>
                <a:gd name="T5" fmla="*/ 5000 h 20000"/>
                <a:gd name="T6" fmla="*/ 20000 w 20000"/>
                <a:gd name="T7" fmla="*/ 15000 h 20000"/>
                <a:gd name="T8" fmla="*/ 5000 w 20000"/>
                <a:gd name="T9" fmla="*/ 15000 h 20000"/>
                <a:gd name="T10" fmla="*/ 5000 w 20000"/>
                <a:gd name="T11" fmla="*/ 20000 h 20000"/>
                <a:gd name="T12" fmla="*/ 0 w 20000"/>
                <a:gd name="T13" fmla="*/ 10000 h 20000"/>
                <a:gd name="T14" fmla="*/ 500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5000" y="0"/>
                  </a:moveTo>
                  <a:lnTo>
                    <a:pt x="5000" y="5000"/>
                  </a:lnTo>
                  <a:lnTo>
                    <a:pt x="20000" y="5000"/>
                  </a:lnTo>
                  <a:lnTo>
                    <a:pt x="20000" y="15000"/>
                  </a:lnTo>
                  <a:lnTo>
                    <a:pt x="5000" y="15000"/>
                  </a:lnTo>
                  <a:lnTo>
                    <a:pt x="5000" y="20000"/>
                  </a:lnTo>
                  <a:lnTo>
                    <a:pt x="0" y="10000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0710C3"/>
            </a:solidFill>
            <a:ln w="25400">
              <a:solidFill>
                <a:schemeClr val="bg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64809" y="3188117"/>
              <a:ext cx="871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22225">
                    <a:solidFill>
                      <a:srgbClr val="0070C0"/>
                    </a:solidFill>
                  </a:ln>
                  <a:solidFill>
                    <a:schemeClr val="bg1"/>
                  </a:solidFill>
                </a:rPr>
                <a:t>EX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076289" y="3829786"/>
              <a:ext cx="43586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48958" y="4047744"/>
              <a:ext cx="43586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036766" y="4274794"/>
              <a:ext cx="43586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6766" y="4549114"/>
              <a:ext cx="43586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930882" y="4023360"/>
              <a:ext cx="585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25400">
                    <a:solidFill>
                      <a:schemeClr val="tx2"/>
                    </a:solidFill>
                  </a:ln>
                  <a:solidFill>
                    <a:srgbClr val="A1FC46"/>
                  </a:solidFill>
                </a:rPr>
                <a:t>EM</a:t>
              </a:r>
            </a:p>
          </p:txBody>
        </p:sp>
      </p:grpSp>
      <p:pic>
        <p:nvPicPr>
          <p:cNvPr id="12" name="Picture 4" descr="minimal inner filt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t="-12500" r="-16667" b="-12500"/>
          <a:stretch/>
        </p:blipFill>
        <p:spPr bwMode="auto">
          <a:xfrm>
            <a:off x="374023" y="172874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4" y="146050"/>
            <a:ext cx="10467975" cy="1447801"/>
          </a:xfrm>
        </p:spPr>
        <p:txBody>
          <a:bodyPr>
            <a:normAutofit/>
          </a:bodyPr>
          <a:lstStyle/>
          <a:p>
            <a:r>
              <a:rPr lang="en-US" altLang="en-US" dirty="0"/>
              <a:t>Typical Fluorescence: </a:t>
            </a:r>
            <a:br>
              <a:rPr lang="en-US" altLang="en-US" dirty="0"/>
            </a:br>
            <a:r>
              <a:rPr lang="en-US" altLang="en-US" sz="2800" dirty="0"/>
              <a:t>A Cuvette View</a:t>
            </a:r>
          </a:p>
        </p:txBody>
      </p:sp>
      <p:sp>
        <p:nvSpPr>
          <p:cNvPr id="58381" name="Rectangle 6"/>
          <p:cNvSpPr>
            <a:spLocks noChangeArrowheads="1"/>
          </p:cNvSpPr>
          <p:nvPr/>
        </p:nvSpPr>
        <p:spPr bwMode="auto">
          <a:xfrm>
            <a:off x="2843213" y="2341672"/>
            <a:ext cx="2642645" cy="29987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endParaRPr lang="en-US" altLang="en-US" dirty="0"/>
          </a:p>
        </p:txBody>
      </p:sp>
      <p:sp>
        <p:nvSpPr>
          <p:cNvPr id="58379" name="Rectangle 8"/>
          <p:cNvSpPr>
            <a:spLocks noChangeArrowheads="1"/>
          </p:cNvSpPr>
          <p:nvPr/>
        </p:nvSpPr>
        <p:spPr bwMode="auto">
          <a:xfrm>
            <a:off x="5802697" y="2341672"/>
            <a:ext cx="5494195" cy="299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Green Excitation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penetrates all the way across cuvette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Red Fluorescence</a:t>
            </a:r>
            <a:r>
              <a:rPr lang="en-US" altLang="en-US" dirty="0">
                <a:cs typeface="Times New Roman" panose="02020603050405020304" pitchFamily="18" charset="0"/>
              </a:rPr>
              <a:t> is seen across entire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emission face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NO INNER FILTERING!!!</a:t>
            </a:r>
            <a:r>
              <a:rPr lang="en-US" altLang="en-US" sz="1200" dirty="0">
                <a:solidFill>
                  <a:srgbClr val="FFCC00"/>
                </a:solidFill>
                <a:cs typeface="Times New Roman" panose="02020603050405020304" pitchFamily="18" charset="0"/>
              </a:rPr>
              <a:t>	</a:t>
            </a:r>
            <a:endParaRPr lang="en-US" altLang="en-US" sz="1400" dirty="0">
              <a:solidFill>
                <a:srgbClr val="FFCC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E8C484-34AF-4769-A19E-BCBD76836702}"/>
              </a:ext>
            </a:extLst>
          </p:cNvPr>
          <p:cNvGrpSpPr/>
          <p:nvPr/>
        </p:nvGrpSpPr>
        <p:grpSpPr>
          <a:xfrm>
            <a:off x="3230564" y="2811572"/>
            <a:ext cx="2409825" cy="2209800"/>
            <a:chOff x="3230564" y="2811572"/>
            <a:chExt cx="2409825" cy="2209800"/>
          </a:xfrm>
        </p:grpSpPr>
        <p:sp>
          <p:nvSpPr>
            <p:cNvPr id="58371" name="Rectangle 7"/>
            <p:cNvSpPr>
              <a:spLocks noChangeArrowheads="1"/>
            </p:cNvSpPr>
            <p:nvPr/>
          </p:nvSpPr>
          <p:spPr bwMode="auto">
            <a:xfrm>
              <a:off x="3230564" y="3517901"/>
              <a:ext cx="2409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endParaRPr lang="en-US" altLang="en-US"/>
            </a:p>
          </p:txBody>
        </p:sp>
        <p:grpSp>
          <p:nvGrpSpPr>
            <p:cNvPr id="58373" name="Group 16"/>
            <p:cNvGrpSpPr>
              <a:grpSpLocks/>
            </p:cNvGrpSpPr>
            <p:nvPr/>
          </p:nvGrpSpPr>
          <p:grpSpPr bwMode="auto">
            <a:xfrm>
              <a:off x="3579602" y="2811572"/>
              <a:ext cx="1169867" cy="2209800"/>
              <a:chOff x="1525" y="1236"/>
              <a:chExt cx="672" cy="1392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 rot="16200000">
                <a:off x="1501" y="1596"/>
                <a:ext cx="720" cy="67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Freeform 4"/>
              <p:cNvSpPr>
                <a:spLocks/>
              </p:cNvSpPr>
              <p:nvPr/>
            </p:nvSpPr>
            <p:spPr bwMode="auto">
              <a:xfrm rot="16200000">
                <a:off x="1338" y="1812"/>
                <a:ext cx="720" cy="240"/>
              </a:xfrm>
              <a:custGeom>
                <a:avLst/>
                <a:gdLst>
                  <a:gd name="T0" fmla="*/ 5000 w 20000"/>
                  <a:gd name="T1" fmla="*/ 0 h 20000"/>
                  <a:gd name="T2" fmla="*/ 5000 w 20000"/>
                  <a:gd name="T3" fmla="*/ 5000 h 20000"/>
                  <a:gd name="T4" fmla="*/ 20000 w 20000"/>
                  <a:gd name="T5" fmla="*/ 5000 h 20000"/>
                  <a:gd name="T6" fmla="*/ 20000 w 20000"/>
                  <a:gd name="T7" fmla="*/ 15000 h 20000"/>
                  <a:gd name="T8" fmla="*/ 5000 w 20000"/>
                  <a:gd name="T9" fmla="*/ 15000 h 20000"/>
                  <a:gd name="T10" fmla="*/ 5000 w 20000"/>
                  <a:gd name="T11" fmla="*/ 20000 h 20000"/>
                  <a:gd name="T12" fmla="*/ 0 w 20000"/>
                  <a:gd name="T13" fmla="*/ 10000 h 20000"/>
                  <a:gd name="T14" fmla="*/ 500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5000" y="0"/>
                    </a:moveTo>
                    <a:lnTo>
                      <a:pt x="5000" y="5000"/>
                    </a:lnTo>
                    <a:lnTo>
                      <a:pt x="20000" y="5000"/>
                    </a:lnTo>
                    <a:lnTo>
                      <a:pt x="20000" y="15000"/>
                    </a:lnTo>
                    <a:lnTo>
                      <a:pt x="5000" y="15000"/>
                    </a:lnTo>
                    <a:lnTo>
                      <a:pt x="5000" y="20000"/>
                    </a:lnTo>
                    <a:lnTo>
                      <a:pt x="0" y="10000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rgbClr val="00FF00"/>
              </a:solidFill>
              <a:ln w="25400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"/>
              <p:cNvSpPr>
                <a:spLocks/>
              </p:cNvSpPr>
              <p:nvPr/>
            </p:nvSpPr>
            <p:spPr bwMode="auto">
              <a:xfrm rot="16200000">
                <a:off x="1333" y="1764"/>
                <a:ext cx="1392" cy="336"/>
              </a:xfrm>
              <a:custGeom>
                <a:avLst/>
                <a:gdLst>
                  <a:gd name="T0" fmla="*/ 0 w 20000"/>
                  <a:gd name="T1" fmla="*/ 5000 h 20000"/>
                  <a:gd name="T2" fmla="*/ 5000 w 20000"/>
                  <a:gd name="T3" fmla="*/ 5000 h 20000"/>
                  <a:gd name="T4" fmla="*/ 5000 w 20000"/>
                  <a:gd name="T5" fmla="*/ 20000 h 20000"/>
                  <a:gd name="T6" fmla="*/ 15000 w 20000"/>
                  <a:gd name="T7" fmla="*/ 20000 h 20000"/>
                  <a:gd name="T8" fmla="*/ 15000 w 20000"/>
                  <a:gd name="T9" fmla="*/ 5000 h 20000"/>
                  <a:gd name="T10" fmla="*/ 20000 w 20000"/>
                  <a:gd name="T11" fmla="*/ 5000 h 20000"/>
                  <a:gd name="T12" fmla="*/ 10000 w 20000"/>
                  <a:gd name="T13" fmla="*/ 0 h 20000"/>
                  <a:gd name="T14" fmla="*/ 0 w 20000"/>
                  <a:gd name="T15" fmla="*/ 500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5000"/>
                    </a:moveTo>
                    <a:lnTo>
                      <a:pt x="5000" y="5000"/>
                    </a:lnTo>
                    <a:lnTo>
                      <a:pt x="5000" y="20000"/>
                    </a:lnTo>
                    <a:lnTo>
                      <a:pt x="15000" y="20000"/>
                    </a:lnTo>
                    <a:lnTo>
                      <a:pt x="15000" y="5000"/>
                    </a:lnTo>
                    <a:lnTo>
                      <a:pt x="20000" y="5000"/>
                    </a:lnTo>
                    <a:lnTo>
                      <a:pt x="10000" y="0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FF0000"/>
              </a:solidFill>
              <a:ln w="25400">
                <a:solidFill>
                  <a:srgbClr val="A0A0A0"/>
                </a:solidFill>
                <a:round/>
                <a:headEnd/>
                <a:tailEnd/>
              </a:ln>
              <a:scene3d>
                <a:camera prst="orthographicFront">
                  <a:rot lat="0" lon="0" rev="10799999"/>
                </a:camera>
                <a:lightRig rig="threePt" dir="t"/>
              </a:scene3d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610983" y="2955956"/>
              <a:ext cx="68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</a:rPr>
                <a:t>EX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52057" y="4517768"/>
              <a:ext cx="68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Inner Filtering</a:t>
            </a:r>
            <a:br>
              <a:rPr lang="en-US" altLang="en-US" dirty="0"/>
            </a:br>
            <a:r>
              <a:rPr lang="en-US" altLang="en-US" sz="2800" dirty="0"/>
              <a:t>View In a Cuvette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1DE0A5-1A22-4768-B05A-43E054CE28E4}"/>
              </a:ext>
            </a:extLst>
          </p:cNvPr>
          <p:cNvGrpSpPr/>
          <p:nvPr/>
        </p:nvGrpSpPr>
        <p:grpSpPr>
          <a:xfrm>
            <a:off x="2657475" y="1737360"/>
            <a:ext cx="6096000" cy="4572000"/>
            <a:chOff x="2657475" y="1737360"/>
            <a:chExt cx="6096000" cy="4572000"/>
          </a:xfrm>
        </p:grpSpPr>
        <p:pic>
          <p:nvPicPr>
            <p:cNvPr id="61444" name="Picture 4" descr="severe inner filter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67" t="-6818" r="-16667" b="-6818"/>
            <a:stretch/>
          </p:blipFill>
          <p:spPr bwMode="auto">
            <a:xfrm>
              <a:off x="2657475" y="1737360"/>
              <a:ext cx="6096000" cy="4572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95925" y="4010025"/>
              <a:ext cx="990600" cy="695325"/>
            </a:xfrm>
            <a:prstGeom prst="rect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D793CBC-3206-4D7D-B071-5B13D3DECB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24078" y="3612540"/>
              <a:ext cx="369333" cy="425637"/>
            </a:xfrm>
            <a:custGeom>
              <a:avLst/>
              <a:gdLst>
                <a:gd name="T0" fmla="*/ 5000 w 20000"/>
                <a:gd name="T1" fmla="*/ 0 h 20000"/>
                <a:gd name="T2" fmla="*/ 5000 w 20000"/>
                <a:gd name="T3" fmla="*/ 5000 h 20000"/>
                <a:gd name="T4" fmla="*/ 20000 w 20000"/>
                <a:gd name="T5" fmla="*/ 5000 h 20000"/>
                <a:gd name="T6" fmla="*/ 20000 w 20000"/>
                <a:gd name="T7" fmla="*/ 15000 h 20000"/>
                <a:gd name="T8" fmla="*/ 5000 w 20000"/>
                <a:gd name="T9" fmla="*/ 15000 h 20000"/>
                <a:gd name="T10" fmla="*/ 5000 w 20000"/>
                <a:gd name="T11" fmla="*/ 20000 h 20000"/>
                <a:gd name="T12" fmla="*/ 0 w 20000"/>
                <a:gd name="T13" fmla="*/ 10000 h 20000"/>
                <a:gd name="T14" fmla="*/ 500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5000" y="0"/>
                  </a:moveTo>
                  <a:lnTo>
                    <a:pt x="5000" y="5000"/>
                  </a:lnTo>
                  <a:lnTo>
                    <a:pt x="20000" y="5000"/>
                  </a:lnTo>
                  <a:lnTo>
                    <a:pt x="20000" y="15000"/>
                  </a:lnTo>
                  <a:lnTo>
                    <a:pt x="5000" y="15000"/>
                  </a:lnTo>
                  <a:lnTo>
                    <a:pt x="5000" y="20000"/>
                  </a:lnTo>
                  <a:lnTo>
                    <a:pt x="0" y="10000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AA68F3-C21F-4E68-8FED-DD44F5EA4A75}"/>
                </a:ext>
              </a:extLst>
            </p:cNvPr>
            <p:cNvSpPr txBox="1"/>
            <p:nvPr/>
          </p:nvSpPr>
          <p:spPr>
            <a:xfrm>
              <a:off x="5411701" y="3188117"/>
              <a:ext cx="68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EX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FF32732-C1D3-4F90-ADCD-18E9041829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090337" y="3113124"/>
              <a:ext cx="369335" cy="685798"/>
            </a:xfrm>
            <a:custGeom>
              <a:avLst/>
              <a:gdLst>
                <a:gd name="T0" fmla="*/ 0 w 20000"/>
                <a:gd name="T1" fmla="*/ 5000 h 20000"/>
                <a:gd name="T2" fmla="*/ 5000 w 20000"/>
                <a:gd name="T3" fmla="*/ 5000 h 20000"/>
                <a:gd name="T4" fmla="*/ 5000 w 20000"/>
                <a:gd name="T5" fmla="*/ 20000 h 20000"/>
                <a:gd name="T6" fmla="*/ 15000 w 20000"/>
                <a:gd name="T7" fmla="*/ 20000 h 20000"/>
                <a:gd name="T8" fmla="*/ 15000 w 20000"/>
                <a:gd name="T9" fmla="*/ 5000 h 20000"/>
                <a:gd name="T10" fmla="*/ 20000 w 20000"/>
                <a:gd name="T11" fmla="*/ 5000 h 20000"/>
                <a:gd name="T12" fmla="*/ 10000 w 20000"/>
                <a:gd name="T13" fmla="*/ 0 h 20000"/>
                <a:gd name="T14" fmla="*/ 0 w 20000"/>
                <a:gd name="T15" fmla="*/ 500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0" y="5000"/>
                  </a:moveTo>
                  <a:lnTo>
                    <a:pt x="5000" y="5000"/>
                  </a:lnTo>
                  <a:lnTo>
                    <a:pt x="5000" y="20000"/>
                  </a:lnTo>
                  <a:lnTo>
                    <a:pt x="15000" y="20000"/>
                  </a:lnTo>
                  <a:lnTo>
                    <a:pt x="15000" y="5000"/>
                  </a:lnTo>
                  <a:lnTo>
                    <a:pt x="20000" y="5000"/>
                  </a:lnTo>
                  <a:lnTo>
                    <a:pt x="10000" y="0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2"/>
              </a:solidFill>
              <a:round/>
              <a:headEnd/>
              <a:tailEnd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1A1E63-CA1F-421D-BC8E-F2CEA36B623D}"/>
                </a:ext>
              </a:extLst>
            </p:cNvPr>
            <p:cNvSpPr txBox="1"/>
            <p:nvPr/>
          </p:nvSpPr>
          <p:spPr>
            <a:xfrm>
              <a:off x="6192265" y="2961832"/>
              <a:ext cx="685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</a:rPr>
                <a:t>EM</a:t>
              </a:r>
            </a:p>
          </p:txBody>
        </p:sp>
      </p:grpSp>
      <p:pic>
        <p:nvPicPr>
          <p:cNvPr id="10" name="Picture 4" descr="severe inner filtering">
            <a:extLst>
              <a:ext uri="{FF2B5EF4-FFF2-40B4-BE49-F238E27FC236}">
                <a16:creationId xmlns:a16="http://schemas.microsoft.com/office/drawing/2014/main" id="{C0DB7632-5A43-4976-A362-50B37CB03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t="-6818" r="-16667" b="-6818"/>
          <a:stretch/>
        </p:blipFill>
        <p:spPr bwMode="auto">
          <a:xfrm>
            <a:off x="0" y="173736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inimal inner filtering">
            <a:extLst>
              <a:ext uri="{FF2B5EF4-FFF2-40B4-BE49-F238E27FC236}">
                <a16:creationId xmlns:a16="http://schemas.microsoft.com/office/drawing/2014/main" id="{E2DEA410-5735-46C2-8963-0D3B1E016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t="-12500" r="-16667" b="-12500"/>
          <a:stretch/>
        </p:blipFill>
        <p:spPr bwMode="auto">
          <a:xfrm>
            <a:off x="6441967" y="173736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6" y="403226"/>
            <a:ext cx="9250364" cy="1120775"/>
          </a:xfrm>
        </p:spPr>
        <p:txBody>
          <a:bodyPr>
            <a:normAutofit/>
          </a:bodyPr>
          <a:lstStyle/>
          <a:p>
            <a:r>
              <a:rPr lang="en-US" altLang="en-US" dirty="0"/>
              <a:t>Inner Filtering:  A Cuvette View</a:t>
            </a:r>
            <a:br>
              <a:rPr lang="en-US" altLang="en-US" dirty="0"/>
            </a:br>
            <a:r>
              <a:rPr lang="en-US" altLang="en-US" sz="2400" dirty="0"/>
              <a:t>Primary </a:t>
            </a:r>
            <a:r>
              <a:rPr lang="en-US" altLang="en-US" sz="2800" dirty="0"/>
              <a:t>Absorption</a:t>
            </a:r>
          </a:p>
        </p:txBody>
      </p:sp>
      <p:sp>
        <p:nvSpPr>
          <p:cNvPr id="60430" name="Rectangle 6"/>
          <p:cNvSpPr>
            <a:spLocks noChangeArrowheads="1"/>
          </p:cNvSpPr>
          <p:nvPr/>
        </p:nvSpPr>
        <p:spPr bwMode="auto">
          <a:xfrm rot="16200000">
            <a:off x="3501858" y="3528933"/>
            <a:ext cx="1143000" cy="110665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32" name="Freeform 4"/>
          <p:cNvSpPr>
            <a:spLocks/>
          </p:cNvSpPr>
          <p:nvPr/>
        </p:nvSpPr>
        <p:spPr bwMode="auto">
          <a:xfrm rot="16200000">
            <a:off x="3692358" y="3281283"/>
            <a:ext cx="762000" cy="1106657"/>
          </a:xfrm>
          <a:custGeom>
            <a:avLst/>
            <a:gdLst>
              <a:gd name="T0" fmla="*/ 0 w 20000"/>
              <a:gd name="T1" fmla="*/ 5000 h 20000"/>
              <a:gd name="T2" fmla="*/ 5000 w 20000"/>
              <a:gd name="T3" fmla="*/ 5000 h 20000"/>
              <a:gd name="T4" fmla="*/ 5000 w 20000"/>
              <a:gd name="T5" fmla="*/ 20000 h 20000"/>
              <a:gd name="T6" fmla="*/ 15000 w 20000"/>
              <a:gd name="T7" fmla="*/ 20000 h 20000"/>
              <a:gd name="T8" fmla="*/ 15000 w 20000"/>
              <a:gd name="T9" fmla="*/ 5000 h 20000"/>
              <a:gd name="T10" fmla="*/ 20000 w 20000"/>
              <a:gd name="T11" fmla="*/ 5000 h 20000"/>
              <a:gd name="T12" fmla="*/ 10000 w 20000"/>
              <a:gd name="T13" fmla="*/ 0 h 20000"/>
              <a:gd name="T14" fmla="*/ 0 w 20000"/>
              <a:gd name="T15" fmla="*/ 500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0" y="5000"/>
                </a:moveTo>
                <a:lnTo>
                  <a:pt x="5000" y="5000"/>
                </a:lnTo>
                <a:lnTo>
                  <a:pt x="5000" y="20000"/>
                </a:lnTo>
                <a:lnTo>
                  <a:pt x="15000" y="20000"/>
                </a:lnTo>
                <a:lnTo>
                  <a:pt x="15000" y="5000"/>
                </a:lnTo>
                <a:lnTo>
                  <a:pt x="20000" y="5000"/>
                </a:lnTo>
                <a:lnTo>
                  <a:pt x="10000" y="0"/>
                </a:lnTo>
                <a:lnTo>
                  <a:pt x="0" y="5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60431" name="Freeform 5"/>
          <p:cNvSpPr>
            <a:spLocks/>
          </p:cNvSpPr>
          <p:nvPr/>
        </p:nvSpPr>
        <p:spPr bwMode="auto">
          <a:xfrm rot="16200000">
            <a:off x="3494811" y="3635177"/>
            <a:ext cx="646332" cy="425637"/>
          </a:xfrm>
          <a:custGeom>
            <a:avLst/>
            <a:gdLst>
              <a:gd name="T0" fmla="*/ 5000 w 20000"/>
              <a:gd name="T1" fmla="*/ 0 h 20000"/>
              <a:gd name="T2" fmla="*/ 5000 w 20000"/>
              <a:gd name="T3" fmla="*/ 5000 h 20000"/>
              <a:gd name="T4" fmla="*/ 20000 w 20000"/>
              <a:gd name="T5" fmla="*/ 5000 h 20000"/>
              <a:gd name="T6" fmla="*/ 20000 w 20000"/>
              <a:gd name="T7" fmla="*/ 15000 h 20000"/>
              <a:gd name="T8" fmla="*/ 5000 w 20000"/>
              <a:gd name="T9" fmla="*/ 15000 h 20000"/>
              <a:gd name="T10" fmla="*/ 5000 w 20000"/>
              <a:gd name="T11" fmla="*/ 20000 h 20000"/>
              <a:gd name="T12" fmla="*/ 0 w 20000"/>
              <a:gd name="T13" fmla="*/ 10000 h 20000"/>
              <a:gd name="T14" fmla="*/ 5000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5000" y="0"/>
                </a:moveTo>
                <a:lnTo>
                  <a:pt x="5000" y="5000"/>
                </a:lnTo>
                <a:lnTo>
                  <a:pt x="20000" y="5000"/>
                </a:lnTo>
                <a:lnTo>
                  <a:pt x="20000" y="15000"/>
                </a:lnTo>
                <a:lnTo>
                  <a:pt x="5000" y="15000"/>
                </a:lnTo>
                <a:lnTo>
                  <a:pt x="5000" y="20000"/>
                </a:lnTo>
                <a:lnTo>
                  <a:pt x="0" y="10000"/>
                </a:lnTo>
                <a:lnTo>
                  <a:pt x="50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3216275" y="3546476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endParaRPr lang="en-US" altLang="en-US"/>
          </a:p>
        </p:txBody>
      </p:sp>
      <p:sp>
        <p:nvSpPr>
          <p:cNvPr id="60428" name="Rectangle 7"/>
          <p:cNvSpPr>
            <a:spLocks noChangeArrowheads="1"/>
          </p:cNvSpPr>
          <p:nvPr/>
        </p:nvSpPr>
        <p:spPr bwMode="auto">
          <a:xfrm>
            <a:off x="2705101" y="2138363"/>
            <a:ext cx="2585724" cy="37290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1200">
                <a:cs typeface="Times New Roman" panose="02020603050405020304" pitchFamily="18" charset="0"/>
              </a:rPr>
              <a:t> </a:t>
            </a:r>
          </a:p>
          <a:p>
            <a:endParaRPr lang="en-US" altLang="en-US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5435598" y="2138363"/>
            <a:ext cx="5705644" cy="3729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Green excitation light </a:t>
            </a:r>
            <a:r>
              <a:rPr lang="en-US" altLang="en-US" sz="2000" b="1" i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does not </a:t>
            </a:r>
            <a:r>
              <a:rPr lang="en-US" altLang="en-US" sz="2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penetrate </a:t>
            </a:r>
          </a:p>
          <a:p>
            <a:r>
              <a:rPr lang="en-US" altLang="en-US" sz="2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across </a:t>
            </a:r>
            <a:r>
              <a:rPr lang="en-US" altLang="en-US" sz="20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the full width of the </a:t>
            </a:r>
            <a:r>
              <a:rPr lang="en-US" altLang="en-US" sz="2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cuvette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More concentrated solution BUT </a:t>
            </a: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much less fluorescence 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because </a:t>
            </a:r>
          </a:p>
          <a:p>
            <a:r>
              <a:rPr lang="en-US" altLang="en-US" sz="2000" b="1" i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most of molecules are not excited</a:t>
            </a:r>
            <a:r>
              <a:rPr lang="en-US" altLang="en-US" sz="2000" i="1" dirty="0">
                <a:latin typeface="+mn-lt"/>
                <a:cs typeface="Times New Roman" panose="02020603050405020304" pitchFamily="18" charset="0"/>
              </a:rPr>
              <a:t>.  </a:t>
            </a:r>
          </a:p>
          <a:p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PRIMARY ABSORPTION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occurs</a:t>
            </a: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i="1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before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the </a:t>
            </a:r>
          </a:p>
          <a:p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emission of a photon of light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1200" dirty="0">
                <a:cs typeface="Times New Roman" panose="02020603050405020304" pitchFamily="18" charset="0"/>
              </a:rPr>
              <a:t> </a:t>
            </a:r>
          </a:p>
          <a:p>
            <a:endParaRPr lang="en-US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3061" y="2871038"/>
            <a:ext cx="6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1748" y="3108326"/>
            <a:ext cx="68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0025" y="4192807"/>
            <a:ext cx="1106658" cy="460950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9" y="620716"/>
            <a:ext cx="8175625" cy="968375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Inner Filtering:  A Cuvette View</a:t>
            </a:r>
            <a:br>
              <a:rPr lang="en-US" altLang="en-US" dirty="0"/>
            </a:br>
            <a:r>
              <a:rPr lang="en-US" altLang="en-US" sz="3100" dirty="0"/>
              <a:t>Secondary Absorption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694651" y="1893888"/>
            <a:ext cx="6663159" cy="391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Some of the shorter emitted </a:t>
            </a:r>
            <a:r>
              <a:rPr lang="en-US" altLang="en-US" sz="2000" b="1" dirty="0">
                <a:solidFill>
                  <a:srgbClr val="F81F08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000" b="1" dirty="0">
                <a:solidFill>
                  <a:srgbClr val="F81F08"/>
                </a:solidFill>
                <a:latin typeface="+mn-lt"/>
                <a:cs typeface="Times New Roman" panose="02020603050405020304" pitchFamily="18" charset="0"/>
              </a:rPr>
              <a:t>’s</a:t>
            </a:r>
            <a:r>
              <a:rPr lang="en-US" altLang="en-US" sz="2000" baseline="-25000" dirty="0">
                <a:solidFill>
                  <a:srgbClr val="F81F08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are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reabsorbed</a:t>
            </a:r>
            <a:endParaRPr lang="en-US" altLang="en-US" sz="2000" b="1" dirty="0">
              <a:latin typeface="+mn-lt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Emission signal is </a:t>
            </a: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attenuated at shorter wavelengths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which produces an </a:t>
            </a: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apparent red shift</a:t>
            </a:r>
          </a:p>
          <a:p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SECONDARY ABSORPTION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results from </a:t>
            </a:r>
          </a:p>
          <a:p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overlap of </a:t>
            </a:r>
            <a:r>
              <a:rPr lang="en-US" altLang="en-US" sz="2000" b="1" dirty="0" err="1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000" b="1" baseline="-25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ex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 err="1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000" b="1" baseline="-25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for the fluorophore</a:t>
            </a:r>
          </a:p>
          <a:p>
            <a:endParaRPr lang="en-US" altLang="en-US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Occurs in fluorophores with a </a:t>
            </a:r>
            <a:r>
              <a:rPr lang="en-US" altLang="en-US" sz="2000" b="1" i="1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narrow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Stokes Shift</a:t>
            </a:r>
          </a:p>
          <a:p>
            <a:endParaRPr lang="en-US" alt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3CCD5B-DEE1-4D53-B068-0258962028B4}"/>
              </a:ext>
            </a:extLst>
          </p:cNvPr>
          <p:cNvGrpSpPr/>
          <p:nvPr/>
        </p:nvGrpSpPr>
        <p:grpSpPr>
          <a:xfrm>
            <a:off x="1317248" y="1893888"/>
            <a:ext cx="3092158" cy="3911600"/>
            <a:chOff x="2676817" y="1893888"/>
            <a:chExt cx="3092158" cy="3911600"/>
          </a:xfrm>
        </p:grpSpPr>
        <p:sp>
          <p:nvSpPr>
            <p:cNvPr id="62476" name="Rectangle 8"/>
            <p:cNvSpPr>
              <a:spLocks noChangeArrowheads="1"/>
            </p:cNvSpPr>
            <p:nvPr/>
          </p:nvSpPr>
          <p:spPr bwMode="auto">
            <a:xfrm>
              <a:off x="2676817" y="1893888"/>
              <a:ext cx="2961983" cy="39116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altLang="en-US" sz="1200">
                  <a:cs typeface="Times New Roman" panose="02020603050405020304" pitchFamily="18" charset="0"/>
                </a:rPr>
                <a:t> </a:t>
              </a:r>
            </a:p>
            <a:p>
              <a:endParaRPr lang="en-US" alt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0CE4FE-D680-454C-8172-571A93F7B31F}"/>
                </a:ext>
              </a:extLst>
            </p:cNvPr>
            <p:cNvGrpSpPr/>
            <p:nvPr/>
          </p:nvGrpSpPr>
          <p:grpSpPr>
            <a:xfrm>
              <a:off x="3254375" y="2058989"/>
              <a:ext cx="2514600" cy="2981326"/>
              <a:chOff x="3254375" y="2058989"/>
              <a:chExt cx="2514600" cy="2981326"/>
            </a:xfrm>
          </p:grpSpPr>
          <p:grpSp>
            <p:nvGrpSpPr>
              <p:cNvPr id="62467" name="Group 19"/>
              <p:cNvGrpSpPr>
                <a:grpSpLocks/>
              </p:cNvGrpSpPr>
              <p:nvPr/>
            </p:nvGrpSpPr>
            <p:grpSpPr bwMode="auto">
              <a:xfrm rot="5400000">
                <a:off x="2655091" y="2802733"/>
                <a:ext cx="2981326" cy="1493838"/>
                <a:chOff x="714" y="1804"/>
                <a:chExt cx="1878" cy="941"/>
              </a:xfrm>
            </p:grpSpPr>
            <p:sp>
              <p:nvSpPr>
                <p:cNvPr id="62478" name="Rectangle 7"/>
                <p:cNvSpPr>
                  <a:spLocks noChangeArrowheads="1"/>
                </p:cNvSpPr>
                <p:nvPr/>
              </p:nvSpPr>
              <p:spPr bwMode="auto">
                <a:xfrm>
                  <a:off x="1194" y="1872"/>
                  <a:ext cx="912" cy="864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2481" name="Rectangle 4"/>
                <p:cNvSpPr>
                  <a:spLocks noChangeArrowheads="1"/>
                </p:cNvSpPr>
                <p:nvPr/>
              </p:nvSpPr>
              <p:spPr bwMode="auto">
                <a:xfrm>
                  <a:off x="1194" y="1907"/>
                  <a:ext cx="912" cy="178"/>
                </a:xfrm>
                <a:prstGeom prst="rect">
                  <a:avLst/>
                </a:prstGeom>
                <a:pattFill prst="lgConfetti">
                  <a:fgClr>
                    <a:srgbClr val="00B0F0"/>
                  </a:fgClr>
                  <a:bgClr>
                    <a:schemeClr val="bg1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2482" name="Freeform 3"/>
                <p:cNvSpPr>
                  <a:spLocks/>
                </p:cNvSpPr>
                <p:nvPr/>
              </p:nvSpPr>
              <p:spPr bwMode="auto">
                <a:xfrm>
                  <a:off x="720" y="1804"/>
                  <a:ext cx="1872" cy="96"/>
                </a:xfrm>
                <a:custGeom>
                  <a:avLst/>
                  <a:gdLst>
                    <a:gd name="T0" fmla="*/ 0 w 20000"/>
                    <a:gd name="T1" fmla="*/ 5000 h 20000"/>
                    <a:gd name="T2" fmla="*/ 5000 w 20000"/>
                    <a:gd name="T3" fmla="*/ 5000 h 20000"/>
                    <a:gd name="T4" fmla="*/ 5000 w 20000"/>
                    <a:gd name="T5" fmla="*/ 20000 h 20000"/>
                    <a:gd name="T6" fmla="*/ 15000 w 20000"/>
                    <a:gd name="T7" fmla="*/ 20000 h 20000"/>
                    <a:gd name="T8" fmla="*/ 15000 w 20000"/>
                    <a:gd name="T9" fmla="*/ 5000 h 20000"/>
                    <a:gd name="T10" fmla="*/ 20000 w 20000"/>
                    <a:gd name="T11" fmla="*/ 5000 h 20000"/>
                    <a:gd name="T12" fmla="*/ 10000 w 20000"/>
                    <a:gd name="T13" fmla="*/ 0 h 20000"/>
                    <a:gd name="T14" fmla="*/ 0 w 20000"/>
                    <a:gd name="T15" fmla="*/ 5000 h 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000"/>
                    <a:gd name="T25" fmla="*/ 0 h 20000"/>
                    <a:gd name="T26" fmla="*/ 20000 w 20000"/>
                    <a:gd name="T27" fmla="*/ 20000 h 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000" h="20000">
                      <a:moveTo>
                        <a:pt x="0" y="5000"/>
                      </a:moveTo>
                      <a:lnTo>
                        <a:pt x="5000" y="5000"/>
                      </a:lnTo>
                      <a:lnTo>
                        <a:pt x="5000" y="20000"/>
                      </a:lnTo>
                      <a:lnTo>
                        <a:pt x="15000" y="20000"/>
                      </a:lnTo>
                      <a:lnTo>
                        <a:pt x="15000" y="5000"/>
                      </a:lnTo>
                      <a:lnTo>
                        <a:pt x="20000" y="5000"/>
                      </a:lnTo>
                      <a:lnTo>
                        <a:pt x="10000" y="0"/>
                      </a:lnTo>
                      <a:lnTo>
                        <a:pt x="0" y="50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0" name="Freeform 5"/>
                <p:cNvSpPr>
                  <a:spLocks/>
                </p:cNvSpPr>
                <p:nvPr/>
              </p:nvSpPr>
              <p:spPr bwMode="auto">
                <a:xfrm>
                  <a:off x="714" y="2101"/>
                  <a:ext cx="1872" cy="644"/>
                </a:xfrm>
                <a:custGeom>
                  <a:avLst/>
                  <a:gdLst>
                    <a:gd name="T0" fmla="*/ 0 w 20000"/>
                    <a:gd name="T1" fmla="*/ 5000 h 20000"/>
                    <a:gd name="T2" fmla="*/ 5000 w 20000"/>
                    <a:gd name="T3" fmla="*/ 5000 h 20000"/>
                    <a:gd name="T4" fmla="*/ 5000 w 20000"/>
                    <a:gd name="T5" fmla="*/ 20000 h 20000"/>
                    <a:gd name="T6" fmla="*/ 15000 w 20000"/>
                    <a:gd name="T7" fmla="*/ 20000 h 20000"/>
                    <a:gd name="T8" fmla="*/ 15000 w 20000"/>
                    <a:gd name="T9" fmla="*/ 5000 h 20000"/>
                    <a:gd name="T10" fmla="*/ 20000 w 20000"/>
                    <a:gd name="T11" fmla="*/ 5000 h 20000"/>
                    <a:gd name="T12" fmla="*/ 10000 w 20000"/>
                    <a:gd name="T13" fmla="*/ 0 h 20000"/>
                    <a:gd name="T14" fmla="*/ 0 w 20000"/>
                    <a:gd name="T15" fmla="*/ 5000 h 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000"/>
                    <a:gd name="T25" fmla="*/ 0 h 20000"/>
                    <a:gd name="T26" fmla="*/ 20000 w 20000"/>
                    <a:gd name="T27" fmla="*/ 20000 h 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000" h="20000">
                      <a:moveTo>
                        <a:pt x="0" y="5000"/>
                      </a:moveTo>
                      <a:lnTo>
                        <a:pt x="5000" y="5000"/>
                      </a:lnTo>
                      <a:lnTo>
                        <a:pt x="5000" y="20000"/>
                      </a:lnTo>
                      <a:lnTo>
                        <a:pt x="15000" y="20000"/>
                      </a:lnTo>
                      <a:lnTo>
                        <a:pt x="15000" y="5000"/>
                      </a:lnTo>
                      <a:lnTo>
                        <a:pt x="20000" y="5000"/>
                      </a:lnTo>
                      <a:lnTo>
                        <a:pt x="10000" y="0"/>
                      </a:lnTo>
                      <a:lnTo>
                        <a:pt x="0" y="50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6"/>
                <p:cNvSpPr>
                  <a:spLocks/>
                </p:cNvSpPr>
                <p:nvPr/>
              </p:nvSpPr>
              <p:spPr bwMode="auto">
                <a:xfrm>
                  <a:off x="1194" y="2476"/>
                  <a:ext cx="930" cy="240"/>
                </a:xfrm>
                <a:custGeom>
                  <a:avLst/>
                  <a:gdLst>
                    <a:gd name="T0" fmla="*/ 5000 w 20000"/>
                    <a:gd name="T1" fmla="*/ 0 h 20000"/>
                    <a:gd name="T2" fmla="*/ 5000 w 20000"/>
                    <a:gd name="T3" fmla="*/ 5000 h 20000"/>
                    <a:gd name="T4" fmla="*/ 20000 w 20000"/>
                    <a:gd name="T5" fmla="*/ 5000 h 20000"/>
                    <a:gd name="T6" fmla="*/ 20000 w 20000"/>
                    <a:gd name="T7" fmla="*/ 15000 h 20000"/>
                    <a:gd name="T8" fmla="*/ 5000 w 20000"/>
                    <a:gd name="T9" fmla="*/ 15000 h 20000"/>
                    <a:gd name="T10" fmla="*/ 5000 w 20000"/>
                    <a:gd name="T11" fmla="*/ 20000 h 20000"/>
                    <a:gd name="T12" fmla="*/ 0 w 20000"/>
                    <a:gd name="T13" fmla="*/ 10000 h 20000"/>
                    <a:gd name="T14" fmla="*/ 5000 w 20000"/>
                    <a:gd name="T15" fmla="*/ 0 h 200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000"/>
                    <a:gd name="T25" fmla="*/ 0 h 20000"/>
                    <a:gd name="T26" fmla="*/ 20000 w 20000"/>
                    <a:gd name="T27" fmla="*/ 20000 h 200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000" h="20000">
                      <a:moveTo>
                        <a:pt x="5000" y="0"/>
                      </a:moveTo>
                      <a:lnTo>
                        <a:pt x="5000" y="5000"/>
                      </a:lnTo>
                      <a:lnTo>
                        <a:pt x="20000" y="5000"/>
                      </a:lnTo>
                      <a:lnTo>
                        <a:pt x="20000" y="15000"/>
                      </a:lnTo>
                      <a:lnTo>
                        <a:pt x="5000" y="15000"/>
                      </a:lnTo>
                      <a:lnTo>
                        <a:pt x="5000" y="20000"/>
                      </a:lnTo>
                      <a:lnTo>
                        <a:pt x="0" y="10000"/>
                      </a:lnTo>
                      <a:lnTo>
                        <a:pt x="500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cene3d>
                  <a:camera prst="orthographicFront">
                    <a:rot lat="0" lon="10799977" rev="0"/>
                  </a:camera>
                  <a:lightRig rig="threePt" dir="t"/>
                </a:scene3d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68" name="Rectangle 9"/>
              <p:cNvSpPr>
                <a:spLocks noChangeArrowheads="1"/>
              </p:cNvSpPr>
              <p:nvPr/>
            </p:nvSpPr>
            <p:spPr bwMode="auto">
              <a:xfrm>
                <a:off x="3254375" y="3554414"/>
                <a:ext cx="2514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200">
                    <a:cs typeface="Times New Roman" panose="02020603050405020304" pitchFamily="18" charset="0"/>
                  </a:rPr>
                  <a:t> </a:t>
                </a:r>
              </a:p>
              <a:p>
                <a:endParaRPr lang="en-US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13124" y="2421017"/>
                <a:ext cx="685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2D050"/>
                    </a:solidFill>
                  </a:rPr>
                  <a:t>EX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35227" y="2604276"/>
                <a:ext cx="685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80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Minimize Inner Filtering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4" y="1876425"/>
            <a:ext cx="10315575" cy="3848100"/>
          </a:xfrm>
        </p:spPr>
        <p:txBody>
          <a:bodyPr>
            <a:noAutofit/>
          </a:bodyPr>
          <a:lstStyle/>
          <a:p>
            <a:pPr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Use more dilute solutions 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Try to work in linear range!</a:t>
            </a:r>
          </a:p>
          <a:p>
            <a:pPr lvl="2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Keep Abs &lt; 0.005 at maxima for both </a:t>
            </a:r>
            <a:r>
              <a:rPr lang="en-US" altLang="en-US" sz="2400" b="1" dirty="0" err="1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 b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</a:t>
            </a:r>
            <a:r>
              <a:rPr lang="en-US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sz="2400" b="1" dirty="0" err="1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en-US" sz="2400" b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</a:t>
            </a:r>
            <a:endParaRPr lang="en-US" altLang="en-US" sz="2400" b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Try a shorter pathlength cuvette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Use front face illumination (triangular cells)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59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68428-1B32-48B5-B4B0-5ABCB9E49648}"/>
              </a:ext>
            </a:extLst>
          </p:cNvPr>
          <p:cNvSpPr txBox="1"/>
          <p:nvPr/>
        </p:nvSpPr>
        <p:spPr>
          <a:xfrm>
            <a:off x="1097280" y="1752732"/>
            <a:ext cx="8885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Careful compromise of instrument settings for best signal:</a:t>
            </a:r>
            <a:endParaRPr lang="en-US" sz="2800" dirty="0"/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Wavelength Selection for </a:t>
            </a:r>
            <a:r>
              <a:rPr lang="en-US" altLang="en-US" sz="2400" b="1" dirty="0" err="1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="1" baseline="-25000" dirty="0" err="1">
                <a:solidFill>
                  <a:schemeClr val="tx2"/>
                </a:solidFill>
              </a:rPr>
              <a:t>Ex</a:t>
            </a:r>
            <a:r>
              <a:rPr lang="en-US" altLang="en-US" sz="2400" dirty="0">
                <a:solidFill>
                  <a:schemeClr val="tx2"/>
                </a:solidFill>
              </a:rPr>
              <a:t> and </a:t>
            </a:r>
            <a:r>
              <a:rPr lang="en-US" altLang="en-US" sz="2400" b="1" dirty="0" err="1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="1" baseline="-25000" dirty="0" err="1">
                <a:solidFill>
                  <a:schemeClr val="tx2"/>
                </a:solidFill>
              </a:rPr>
              <a:t>Em</a:t>
            </a:r>
            <a:endParaRPr lang="en-US" sz="2400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Exclude scatter to maximize sample signal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Identify and move Raman band way from peaks of interest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Filters for excitation and emission channels </a:t>
            </a:r>
            <a:endParaRPr lang="en-US" sz="2400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USE filters to minimize 2</a:t>
            </a:r>
            <a:r>
              <a:rPr lang="en-US" sz="2000" baseline="30000" dirty="0"/>
              <a:t>nd</a:t>
            </a:r>
            <a:r>
              <a:rPr lang="en-US" sz="2000" dirty="0"/>
              <a:t> order scatter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May need additional external filters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PMT detector sensitivity (V)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 Find detector voltage V that enhances signal with least noise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Slit Widths or Spectral Bandwidth (SBW)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 Find SBW that provides desired combination of </a:t>
            </a:r>
          </a:p>
          <a:p>
            <a:pPr lvl="2"/>
            <a:r>
              <a:rPr lang="en-US" sz="2000" dirty="0"/>
              <a:t> signal and resolution, minimizing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 RULE of THUMB:    </a:t>
            </a:r>
          </a:p>
          <a:p>
            <a:pPr lvl="1"/>
            <a:r>
              <a:rPr lang="en-US" sz="2000" dirty="0"/>
              <a:t>	 sum SBW for ex/</a:t>
            </a:r>
            <a:r>
              <a:rPr lang="en-US" sz="2000" dirty="0" err="1"/>
              <a:t>em</a:t>
            </a:r>
            <a:r>
              <a:rPr lang="en-US" sz="2000" dirty="0"/>
              <a:t> slits &lt;  </a:t>
            </a:r>
            <a:r>
              <a:rPr lang="en-US" altLang="en-US" sz="2000" b="1" dirty="0"/>
              <a:t>Stokes Shift  (</a:t>
            </a:r>
            <a:r>
              <a:rPr lang="en-US" altLang="en-US" sz="2000" b="1" dirty="0" err="1">
                <a:latin typeface="Symbol" panose="05050102010706020507" pitchFamily="18" charset="2"/>
              </a:rPr>
              <a:t>l</a:t>
            </a:r>
            <a:r>
              <a:rPr lang="en-US" altLang="en-US" sz="2000" b="1" baseline="-25000" dirty="0" err="1"/>
              <a:t>Em</a:t>
            </a:r>
            <a:r>
              <a:rPr lang="en-US" altLang="en-US" sz="2000" dirty="0"/>
              <a:t> – </a:t>
            </a:r>
            <a:r>
              <a:rPr lang="en-US" altLang="en-US" sz="2000" b="1" dirty="0" err="1">
                <a:latin typeface="Symbol" panose="05050102010706020507" pitchFamily="18" charset="2"/>
              </a:rPr>
              <a:t>l</a:t>
            </a:r>
            <a:r>
              <a:rPr lang="en-US" altLang="en-US" sz="2000" b="1" baseline="-25000" dirty="0" err="1"/>
              <a:t>Ex</a:t>
            </a:r>
            <a:r>
              <a:rPr lang="en-US" altLang="en-US" sz="2000" b="1" dirty="0"/>
              <a:t>)</a:t>
            </a:r>
            <a:r>
              <a:rPr lang="en-US" altLang="en-US" sz="2000" b="1" baseline="-25000" dirty="0"/>
              <a:t>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CE716C-8BAF-474B-BB07-A55CC41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 2:</a:t>
            </a:r>
            <a:br>
              <a:rPr lang="en-US" dirty="0"/>
            </a:br>
            <a:r>
              <a:rPr lang="en-US" sz="4000" dirty="0"/>
              <a:t>Parameters for Fluorescence Optimization</a:t>
            </a:r>
          </a:p>
        </p:txBody>
      </p:sp>
    </p:spTree>
    <p:extLst>
      <p:ext uri="{BB962C8B-B14F-4D97-AF65-F5344CB8AC3E}">
        <p14:creationId xmlns:p14="http://schemas.microsoft.com/office/powerpoint/2010/main" val="3408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937" y="2260850"/>
            <a:ext cx="103632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710C3"/>
                </a:solidFill>
              </a:rPr>
              <a:t>Thanks for joining us!!  </a:t>
            </a:r>
            <a:br>
              <a:rPr lang="en-US" dirty="0">
                <a:solidFill>
                  <a:srgbClr val="0710C3"/>
                </a:solidFill>
              </a:rPr>
            </a:br>
            <a:r>
              <a:rPr lang="en-US" dirty="0">
                <a:solidFill>
                  <a:srgbClr val="0710C3"/>
                </a:solidFill>
              </a:rPr>
              <a:t>Questions?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5BBEF-28A7-4475-A13C-5396E028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91" y="2995863"/>
            <a:ext cx="3533776" cy="35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5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52A0-9E93-43DC-B445-CBF9BB76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JASCO Educational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9207E-E826-4E11-9BBD-BD914BE9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1845734"/>
            <a:ext cx="5526947" cy="433695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2"/>
                </a:solidFill>
              </a:rPr>
              <a:t>Upcoming Webinars: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Circular Dichroism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Vibrational Circular Dichroism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FTIR Theory, Instrumentation, and Techniques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FTIR Microscopy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Raman Microscopy and Imaging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SFC Theory and Applications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2"/>
                </a:solidFill>
              </a:rPr>
              <a:t>E-books and/or Tips and Tricks Posters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Raman 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Fluorescence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FTIR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 CD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 err="1">
                <a:solidFill>
                  <a:schemeClr val="tx2"/>
                </a:solidFill>
              </a:rPr>
              <a:t>KnowledgeBase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10DF9-FB0C-4C5E-9B2D-2BAF97AF788D}"/>
              </a:ext>
            </a:extLst>
          </p:cNvPr>
          <p:cNvSpPr txBox="1"/>
          <p:nvPr/>
        </p:nvSpPr>
        <p:spPr>
          <a:xfrm>
            <a:off x="6446492" y="2818255"/>
            <a:ext cx="5151120" cy="203132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NEXT WEBINAR WILL BE ON </a:t>
            </a:r>
          </a:p>
          <a:p>
            <a:pPr algn="ctr"/>
            <a:r>
              <a:rPr lang="en-US" b="1" dirty="0"/>
              <a:t>CD THEORY AND APPLICATIONS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DR. LEAH PANDISCIA</a:t>
            </a:r>
          </a:p>
          <a:p>
            <a:pPr algn="ctr"/>
            <a:r>
              <a:rPr lang="en-US" b="1" dirty="0"/>
              <a:t>TUESDAY APRIL 14</a:t>
            </a:r>
            <a:r>
              <a:rPr lang="en-US" b="1" baseline="30000" dirty="0"/>
              <a:t>TH</a:t>
            </a:r>
            <a:r>
              <a:rPr lang="en-US" b="1" dirty="0"/>
              <a:t> AT 2:00 PM EDT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33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5302" y="2942439"/>
            <a:ext cx="6950977" cy="1143000"/>
          </a:xfrm>
        </p:spPr>
        <p:txBody>
          <a:bodyPr/>
          <a:lstStyle/>
          <a:p>
            <a:pPr algn="ctr"/>
            <a:r>
              <a:rPr lang="en-US" altLang="en-US" dirty="0"/>
              <a:t>Luminescence Theory</a:t>
            </a:r>
          </a:p>
        </p:txBody>
      </p:sp>
      <p:pic>
        <p:nvPicPr>
          <p:cNvPr id="11268" name="Picture 7" descr="Oregon green 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73075"/>
            <a:ext cx="2969994" cy="208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F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" y="4821796"/>
            <a:ext cx="3209068" cy="176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bout Phosphorescence – Assignment Point">
            <a:extLst>
              <a:ext uri="{FF2B5EF4-FFF2-40B4-BE49-F238E27FC236}">
                <a16:creationId xmlns:a16="http://schemas.microsoft.com/office/drawing/2014/main" id="{3AAC8B60-08A4-4734-920D-3456E3B4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96" y="5617195"/>
            <a:ext cx="1761688" cy="8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y Do Certain Things Glow In The Dark? » Science ABC">
            <a:extLst>
              <a:ext uri="{FF2B5EF4-FFF2-40B4-BE49-F238E27FC236}">
                <a16:creationId xmlns:a16="http://schemas.microsoft.com/office/drawing/2014/main" id="{EFC953A9-23D1-4575-9BCC-CD64443A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96" y="4436627"/>
            <a:ext cx="1760693" cy="1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9F1F38C-9DD8-44BF-A5BE-D6C71C859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6"/>
          <a:stretch/>
        </p:blipFill>
        <p:spPr bwMode="auto">
          <a:xfrm>
            <a:off x="3763866" y="4437474"/>
            <a:ext cx="2332134" cy="22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acklight Slide Party Comes to Raley Field • Sept. 9, 2016 ...">
            <a:extLst>
              <a:ext uri="{FF2B5EF4-FFF2-40B4-BE49-F238E27FC236}">
                <a16:creationId xmlns:a16="http://schemas.microsoft.com/office/drawing/2014/main" id="{0008EB39-93F9-4A90-A538-FCB46A77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51" y="2654001"/>
            <a:ext cx="2984732" cy="19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66B088C-FE7B-4AD2-8431-AEB27430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84" y="473075"/>
            <a:ext cx="3657600" cy="24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What Does Luminol Do? - How Luminol Works | HowStuffWorks">
            <a:extLst>
              <a:ext uri="{FF2B5EF4-FFF2-40B4-BE49-F238E27FC236}">
                <a16:creationId xmlns:a16="http://schemas.microsoft.com/office/drawing/2014/main" id="{7291D242-89E1-4D4D-88F4-01AD75E8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1" y="2909186"/>
            <a:ext cx="2350075" cy="17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Other - GFP ELISA Kit, Fluorescent (ab229403)">
            <a:extLst>
              <a:ext uri="{FF2B5EF4-FFF2-40B4-BE49-F238E27FC236}">
                <a16:creationId xmlns:a16="http://schemas.microsoft.com/office/drawing/2014/main" id="{9DA97207-26F8-44B1-90FD-68183986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06" y="4977172"/>
            <a:ext cx="3282882" cy="16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85FDB1D-9CE8-47A5-B98F-7629755A7109}"/>
              </a:ext>
            </a:extLst>
          </p:cNvPr>
          <p:cNvGrpSpPr/>
          <p:nvPr/>
        </p:nvGrpSpPr>
        <p:grpSpPr>
          <a:xfrm>
            <a:off x="8749913" y="484596"/>
            <a:ext cx="2877228" cy="1757907"/>
            <a:chOff x="1" y="157856"/>
            <a:chExt cx="3067907" cy="13740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2D24A7-FEFC-452F-86EA-F1F5AEC9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" y="157856"/>
              <a:ext cx="3067907" cy="1374091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E9B68-C54E-43C9-BA74-E82D6BCEB9F8}"/>
                </a:ext>
              </a:extLst>
            </p:cNvPr>
            <p:cNvGrpSpPr/>
            <p:nvPr/>
          </p:nvGrpSpPr>
          <p:grpSpPr>
            <a:xfrm>
              <a:off x="1944672" y="697435"/>
              <a:ext cx="1085148" cy="750885"/>
              <a:chOff x="1944672" y="697435"/>
              <a:chExt cx="1085148" cy="75088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964785C-DDDD-4124-BE9E-07687CF90EE5}"/>
                  </a:ext>
                </a:extLst>
              </p:cNvPr>
              <p:cNvCxnSpPr/>
              <p:nvPr/>
            </p:nvCxnSpPr>
            <p:spPr>
              <a:xfrm flipH="1" flipV="1">
                <a:off x="1944672" y="697435"/>
                <a:ext cx="389299" cy="45913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4" name="TextBox 55">
                <a:extLst>
                  <a:ext uri="{FF2B5EF4-FFF2-40B4-BE49-F238E27FC236}">
                    <a16:creationId xmlns:a16="http://schemas.microsoft.com/office/drawing/2014/main" id="{EE67255F-5B90-4619-996A-6BB03D2568D7}"/>
                  </a:ext>
                </a:extLst>
              </p:cNvPr>
              <p:cNvSpPr txBox="1"/>
              <p:nvPr/>
            </p:nvSpPr>
            <p:spPr>
              <a:xfrm>
                <a:off x="2071638" y="1083722"/>
                <a:ext cx="958182" cy="3645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10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63 </a:t>
                </a:r>
                <a:r>
                  <a:rPr kumimoji="0" lang="en-US" sz="10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76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Fluorescence Applications</a:t>
            </a:r>
          </a:p>
        </p:txBody>
      </p:sp>
      <p:sp>
        <p:nvSpPr>
          <p:cNvPr id="645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228724" y="1828800"/>
            <a:ext cx="9614983" cy="4352925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Biochemical </a:t>
            </a:r>
          </a:p>
          <a:p>
            <a:pPr lvl="1"/>
            <a:r>
              <a:rPr lang="en-AU" altLang="en-US" sz="2000" dirty="0"/>
              <a:t>Protein folding, drug delivery, binding interactions, aggregation, imaging</a:t>
            </a:r>
          </a:p>
          <a:p>
            <a:r>
              <a:rPr lang="en-AU" altLang="en-US" sz="2800" dirty="0"/>
              <a:t>Environmental</a:t>
            </a:r>
          </a:p>
          <a:p>
            <a:pPr lvl="1"/>
            <a:r>
              <a:rPr lang="en-AU" altLang="en-US" sz="2000" dirty="0"/>
              <a:t>Pollutant detection / tracking, microbial water testing</a:t>
            </a:r>
            <a:endParaRPr lang="en-AU" altLang="en-US" sz="2600" dirty="0"/>
          </a:p>
          <a:p>
            <a:r>
              <a:rPr lang="en-AU" altLang="en-US" sz="2800" dirty="0"/>
              <a:t>Materials Science</a:t>
            </a:r>
          </a:p>
          <a:p>
            <a:pPr lvl="1"/>
            <a:r>
              <a:rPr lang="en-AU" altLang="en-US" sz="2000" dirty="0"/>
              <a:t>Nanoparticles-quantum dots, new material development</a:t>
            </a:r>
            <a:endParaRPr lang="en-AU" altLang="en-US" sz="2600" dirty="0"/>
          </a:p>
          <a:p>
            <a:r>
              <a:rPr lang="en-AU" altLang="en-US" sz="2800" dirty="0"/>
              <a:t>Food Science</a:t>
            </a:r>
          </a:p>
          <a:p>
            <a:pPr lvl="1"/>
            <a:r>
              <a:rPr lang="en-AU" altLang="en-US" sz="2000" dirty="0"/>
              <a:t>Ingredient quantitation, antioxidant testing, packaging</a:t>
            </a:r>
          </a:p>
          <a:p>
            <a:r>
              <a:rPr lang="en-AU" altLang="en-US" sz="2800" dirty="0"/>
              <a:t>And the list goes on…..</a:t>
            </a:r>
          </a:p>
          <a:p>
            <a:endParaRPr lang="en-AU" altLang="en-US" sz="2800" dirty="0"/>
          </a:p>
          <a:p>
            <a:endParaRPr lang="en-AU" altLang="en-US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96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9285" y="686913"/>
            <a:ext cx="10900833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Types of Luminescence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" y="2146300"/>
            <a:ext cx="11901998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21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318" y="286603"/>
            <a:ext cx="11024812" cy="1450757"/>
          </a:xfrm>
        </p:spPr>
        <p:txBody>
          <a:bodyPr/>
          <a:lstStyle/>
          <a:p>
            <a:r>
              <a:rPr lang="en-US" altLang="en-US" dirty="0"/>
              <a:t>How Species Get Rid of Excess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847849"/>
            <a:ext cx="10430099" cy="4848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Radiant vs. </a:t>
            </a:r>
            <a:r>
              <a:rPr lang="en-US" altLang="en-US" sz="3200" dirty="0" err="1"/>
              <a:t>Nonradiant</a:t>
            </a:r>
            <a:r>
              <a:rPr lang="en-US" altLang="en-US" sz="3200" dirty="0"/>
              <a:t> Energy Loss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</a:rPr>
              <a:t>Radiative Deactivation:  </a:t>
            </a:r>
          </a:p>
          <a:p>
            <a:pPr lvl="1">
              <a:lnSpc>
                <a:spcPct val="79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Emission of excess energy as a photon (UV-Vis, NIR)</a:t>
            </a:r>
          </a:p>
          <a:p>
            <a:pPr lvl="1">
              <a:lnSpc>
                <a:spcPct val="79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Luminescence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err="1">
                <a:solidFill>
                  <a:srgbClr val="CC0000"/>
                </a:solidFill>
              </a:rPr>
              <a:t>Nonradiative</a:t>
            </a:r>
            <a:r>
              <a:rPr lang="en-US" altLang="en-US" sz="3200" dirty="0">
                <a:solidFill>
                  <a:srgbClr val="CC0000"/>
                </a:solidFill>
              </a:rPr>
              <a:t> Deactivation:</a:t>
            </a:r>
          </a:p>
          <a:p>
            <a:pPr lvl="1">
              <a:lnSpc>
                <a:spcPct val="79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Loss of excess energy without a photon, usually as heat (IR)</a:t>
            </a:r>
          </a:p>
          <a:p>
            <a:pPr lvl="1">
              <a:lnSpc>
                <a:spcPct val="79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Molecular motion</a:t>
            </a:r>
          </a:p>
        </p:txBody>
      </p:sp>
    </p:spTree>
    <p:extLst>
      <p:ext uri="{BB962C8B-B14F-4D97-AF65-F5344CB8AC3E}">
        <p14:creationId xmlns:p14="http://schemas.microsoft.com/office/powerpoint/2010/main" val="18252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rgbClr val="262626"/>
      </a:dk1>
      <a:lt1>
        <a:sysClr val="window" lastClr="FFFFFF"/>
      </a:lt1>
      <a:dk2>
        <a:srgbClr val="27AE61"/>
      </a:dk2>
      <a:lt2>
        <a:srgbClr val="CCDDEA"/>
      </a:lt2>
      <a:accent1>
        <a:srgbClr val="FFC000"/>
      </a:accent1>
      <a:accent2>
        <a:srgbClr val="27AE61"/>
      </a:accent2>
      <a:accent3>
        <a:srgbClr val="C00000"/>
      </a:accent3>
      <a:accent4>
        <a:srgbClr val="7030A0"/>
      </a:accent4>
      <a:accent5>
        <a:srgbClr val="2B619F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" id="{65A18301-A549-8C45-B397-44FDDCFA0E5B}" vid="{3AECFDF2-08D6-2B42-BCF5-600EC7128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15886</TotalTime>
  <Words>1941</Words>
  <Application>Microsoft Office PowerPoint</Application>
  <PresentationFormat>Widescreen</PresentationFormat>
  <Paragraphs>437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Fluorescence Theory and Fundamentals of Getting Great Data</vt:lpstr>
      <vt:lpstr>PowerPoint Presentation</vt:lpstr>
      <vt:lpstr>PowerPoint Presentation</vt:lpstr>
      <vt:lpstr>JASCO: &gt; 50 Years in Fluorescence</vt:lpstr>
      <vt:lpstr>Seminar Overview</vt:lpstr>
      <vt:lpstr>Luminescence Theory</vt:lpstr>
      <vt:lpstr>Fluorescence Applications</vt:lpstr>
      <vt:lpstr>Types of Luminescence</vt:lpstr>
      <vt:lpstr>How Species Get Rid of Excess Energy</vt:lpstr>
      <vt:lpstr>Types of Emission Processes</vt:lpstr>
      <vt:lpstr>Photoluminescence Processes: Fluorescence</vt:lpstr>
      <vt:lpstr>Photoluminescence Processes: Phosphorescence</vt:lpstr>
      <vt:lpstr>What Kinds of Substances Fluoresce?</vt:lpstr>
      <vt:lpstr>Highly Conjugated Systems</vt:lpstr>
      <vt:lpstr>Aromatic Molecules</vt:lpstr>
      <vt:lpstr>Rigid, Planar Molecules</vt:lpstr>
      <vt:lpstr>Your turn….Which molecule fluoresces more?</vt:lpstr>
      <vt:lpstr>How Fluorescent is a Molecule?</vt:lpstr>
      <vt:lpstr>Your turn…. Which molecule is has the greater quantum efficiency?</vt:lpstr>
      <vt:lpstr>What Factors Affect Fluorescence?</vt:lpstr>
      <vt:lpstr>Concentration Effects: “low” [ ]’s</vt:lpstr>
      <vt:lpstr>Factors that Increase Fluorescence</vt:lpstr>
      <vt:lpstr>Take-Home Message 1:  Solution and Sample Considerations</vt:lpstr>
      <vt:lpstr>PowerPoint Presentation</vt:lpstr>
      <vt:lpstr>What about instrument control?   Let’s build a simple fluorometer together.   </vt:lpstr>
      <vt:lpstr>Fluorescence spectrophotometer</vt:lpstr>
      <vt:lpstr>PowerPoint Presentation</vt:lpstr>
      <vt:lpstr>Excitation Scan</vt:lpstr>
      <vt:lpstr>Emission Scan</vt:lpstr>
      <vt:lpstr>What information can we get from an Emission spectrum?</vt:lpstr>
      <vt:lpstr>Fluorescence of Anthracene</vt:lpstr>
      <vt:lpstr>Scattering Artifacts in a Fluorescence Spectrum </vt:lpstr>
      <vt:lpstr>Types of Scatter</vt:lpstr>
      <vt:lpstr>Identifying Rayleigh vs. Raman Scattering</vt:lpstr>
      <vt:lpstr>Identifying Fluorescence vs. Raman (in solution)</vt:lpstr>
      <vt:lpstr>Identifying Fluorescence vs. Raman (in solution)</vt:lpstr>
      <vt:lpstr>Optimizing Fluorescence: Examples in Spectra </vt:lpstr>
      <vt:lpstr>Scatter in Water  lEx = 300 nm</vt:lpstr>
      <vt:lpstr>Cranberry Juice: Diluted   lEx = 365 nm </vt:lpstr>
      <vt:lpstr>Cranberry Juice:  Decreasing lEx</vt:lpstr>
      <vt:lpstr>Cranberry Juice: Fluorescence? </vt:lpstr>
      <vt:lpstr>Instrument Parameters</vt:lpstr>
      <vt:lpstr>Cranberry Juice: Different Spectral Bandwidths (SBW)</vt:lpstr>
      <vt:lpstr>Cranberry Juice: 5nm SBW at Different Detector Voltages</vt:lpstr>
      <vt:lpstr>Spectral Bandwidth and Resolution</vt:lpstr>
      <vt:lpstr>Quantitative Fluorescence and Inner Filtering Effects</vt:lpstr>
      <vt:lpstr>Which one has the greatest fluorescence signal?</vt:lpstr>
      <vt:lpstr>Which one has the greatest fluorescence signal?</vt:lpstr>
      <vt:lpstr>Concentration Effects: High [ ]’s</vt:lpstr>
      <vt:lpstr>Excitation in a Cuvette:  A View from Above</vt:lpstr>
      <vt:lpstr>Typical Fluorescence:  A Cuvette View</vt:lpstr>
      <vt:lpstr>Primary Inner Filtering View In a Cuvette</vt:lpstr>
      <vt:lpstr>Inner Filtering:  A Cuvette View Primary Absorption</vt:lpstr>
      <vt:lpstr>Inner Filtering:  A Cuvette View Secondary Absorption</vt:lpstr>
      <vt:lpstr>How to Minimize Inner Filtering</vt:lpstr>
      <vt:lpstr>Take-Home Message 2: Parameters for Fluorescence Optimization</vt:lpstr>
      <vt:lpstr>Thanks for joining us!!   Questions?</vt:lpstr>
      <vt:lpstr>JASCO Educational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Heather Haffner</dc:creator>
  <cp:lastModifiedBy>Sherry Hemmingsen</cp:lastModifiedBy>
  <cp:revision>339</cp:revision>
  <dcterms:created xsi:type="dcterms:W3CDTF">2018-01-23T18:45:27Z</dcterms:created>
  <dcterms:modified xsi:type="dcterms:W3CDTF">2020-04-08T04:56:21Z</dcterms:modified>
</cp:coreProperties>
</file>