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4"/>
  </p:notesMasterIdLst>
  <p:handoutMasterIdLst>
    <p:handoutMasterId r:id="rId55"/>
  </p:handoutMasterIdLst>
  <p:sldIdLst>
    <p:sldId id="256" r:id="rId2"/>
    <p:sldId id="263" r:id="rId3"/>
    <p:sldId id="1371" r:id="rId4"/>
    <p:sldId id="1388" r:id="rId5"/>
    <p:sldId id="1387" r:id="rId6"/>
    <p:sldId id="1382" r:id="rId7"/>
    <p:sldId id="1385" r:id="rId8"/>
    <p:sldId id="1384" r:id="rId9"/>
    <p:sldId id="1386" r:id="rId10"/>
    <p:sldId id="1327" r:id="rId11"/>
    <p:sldId id="1356" r:id="rId12"/>
    <p:sldId id="1306" r:id="rId13"/>
    <p:sldId id="1307" r:id="rId14"/>
    <p:sldId id="1308" r:id="rId15"/>
    <p:sldId id="1363" r:id="rId16"/>
    <p:sldId id="268" r:id="rId17"/>
    <p:sldId id="1383" r:id="rId18"/>
    <p:sldId id="1312" r:id="rId19"/>
    <p:sldId id="1313" r:id="rId20"/>
    <p:sldId id="1314" r:id="rId21"/>
    <p:sldId id="1274" r:id="rId22"/>
    <p:sldId id="1365" r:id="rId23"/>
    <p:sldId id="1358" r:id="rId24"/>
    <p:sldId id="1331" r:id="rId25"/>
    <p:sldId id="1374" r:id="rId26"/>
    <p:sldId id="859" r:id="rId27"/>
    <p:sldId id="293" r:id="rId28"/>
    <p:sldId id="1367" r:id="rId29"/>
    <p:sldId id="294" r:id="rId30"/>
    <p:sldId id="1375" r:id="rId31"/>
    <p:sldId id="866" r:id="rId32"/>
    <p:sldId id="277" r:id="rId33"/>
    <p:sldId id="1379" r:id="rId34"/>
    <p:sldId id="851" r:id="rId35"/>
    <p:sldId id="1376" r:id="rId36"/>
    <p:sldId id="1378" r:id="rId37"/>
    <p:sldId id="1368" r:id="rId38"/>
    <p:sldId id="1370" r:id="rId39"/>
    <p:sldId id="299" r:id="rId40"/>
    <p:sldId id="1369" r:id="rId41"/>
    <p:sldId id="296" r:id="rId42"/>
    <p:sldId id="861" r:id="rId43"/>
    <p:sldId id="1380" r:id="rId44"/>
    <p:sldId id="286" r:id="rId45"/>
    <p:sldId id="1361" r:id="rId46"/>
    <p:sldId id="292" r:id="rId47"/>
    <p:sldId id="287" r:id="rId48"/>
    <p:sldId id="279" r:id="rId49"/>
    <p:sldId id="1359" r:id="rId50"/>
    <p:sldId id="283" r:id="rId51"/>
    <p:sldId id="1366" r:id="rId52"/>
    <p:sldId id="1377" r:id="rId5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Burgress" initials="JB" lastIdx="1" clrIdx="0">
    <p:extLst>
      <p:ext uri="{19B8F6BF-5375-455C-9EA6-DF929625EA0E}">
        <p15:presenceInfo xmlns:p15="http://schemas.microsoft.com/office/powerpoint/2012/main" userId="S-1-5-21-838506700-4179953944-2694611264-6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2804" autoAdjust="0"/>
  </p:normalViewPr>
  <p:slideViewPr>
    <p:cSldViewPr>
      <p:cViewPr>
        <p:scale>
          <a:sx n="60" d="100"/>
          <a:sy n="60" d="100"/>
        </p:scale>
        <p:origin x="942" y="228"/>
      </p:cViewPr>
      <p:guideLst>
        <p:guide orient="horz" pos="2160"/>
        <p:guide pos="3840"/>
      </p:guideLst>
    </p:cSldViewPr>
  </p:slideViewPr>
  <p:outlineViewPr>
    <p:cViewPr>
      <p:scale>
        <a:sx n="33" d="100"/>
        <a:sy n="33" d="100"/>
      </p:scale>
      <p:origin x="0" y="-6090"/>
    </p:cViewPr>
  </p:outlineViewPr>
  <p:notesTextViewPr>
    <p:cViewPr>
      <p:scale>
        <a:sx n="3" d="2"/>
        <a:sy n="3" d="2"/>
      </p:scale>
      <p:origin x="0" y="0"/>
    </p:cViewPr>
  </p:notesTextViewPr>
  <p:sorterViewPr>
    <p:cViewPr>
      <p:scale>
        <a:sx n="75" d="100"/>
        <a:sy n="75" d="100"/>
      </p:scale>
      <p:origin x="0" y="-540"/>
    </p:cViewPr>
  </p:sorterViewPr>
  <p:notesViewPr>
    <p:cSldViewPr>
      <p:cViewPr>
        <p:scale>
          <a:sx n="67" d="100"/>
          <a:sy n="67" d="100"/>
        </p:scale>
        <p:origin x="4224" y="6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FAD9C-F304-4E29-A9DA-0EE824F4E34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0E21AAE-2CFB-48CD-B01F-AD6A6D932B6D}">
      <dgm:prSet phldrT="[Text]"/>
      <dgm:spPr/>
      <dgm:t>
        <a:bodyPr/>
        <a:lstStyle/>
        <a:p>
          <a:r>
            <a:rPr lang="en-US" dirty="0"/>
            <a:t>Recognition</a:t>
          </a:r>
        </a:p>
        <a:p>
          <a:r>
            <a:rPr lang="en-US" dirty="0"/>
            <a:t>Leadership</a:t>
          </a:r>
        </a:p>
        <a:p>
          <a:r>
            <a:rPr lang="en-US" dirty="0"/>
            <a:t>Creativity</a:t>
          </a:r>
        </a:p>
      </dgm:t>
    </dgm:pt>
    <dgm:pt modelId="{B0C7919B-8ADD-4243-AAE7-424A80F776B3}" type="parTrans" cxnId="{A9DB4372-665E-4C07-8CDF-45243D9D7BE8}">
      <dgm:prSet/>
      <dgm:spPr/>
      <dgm:t>
        <a:bodyPr/>
        <a:lstStyle/>
        <a:p>
          <a:endParaRPr lang="en-US"/>
        </a:p>
      </dgm:t>
    </dgm:pt>
    <dgm:pt modelId="{E7F2F7E4-307F-4288-967C-8350757454BD}" type="sibTrans" cxnId="{A9DB4372-665E-4C07-8CDF-45243D9D7BE8}">
      <dgm:prSet/>
      <dgm:spPr>
        <a:ln>
          <a:headEnd type="arrow"/>
        </a:ln>
      </dgm:spPr>
      <dgm:t>
        <a:bodyPr/>
        <a:lstStyle/>
        <a:p>
          <a:endParaRPr lang="en-US"/>
        </a:p>
      </dgm:t>
    </dgm:pt>
    <dgm:pt modelId="{51D6D5C9-AF07-40DB-94AE-F086D7B2B27A}">
      <dgm:prSet phldrT="[Text]"/>
      <dgm:spPr/>
      <dgm:t>
        <a:bodyPr/>
        <a:lstStyle/>
        <a:p>
          <a:r>
            <a:rPr lang="en-US" dirty="0"/>
            <a:t>Exploration</a:t>
          </a:r>
        </a:p>
        <a:p>
          <a:r>
            <a:rPr lang="en-US" dirty="0"/>
            <a:t>Education</a:t>
          </a:r>
        </a:p>
        <a:p>
          <a:r>
            <a:rPr lang="en-US" dirty="0"/>
            <a:t>Hypothesis</a:t>
          </a:r>
        </a:p>
      </dgm:t>
    </dgm:pt>
    <dgm:pt modelId="{929AD4CD-59AF-4D83-AB49-0F6879D2F94A}" type="parTrans" cxnId="{D55D1C60-16E9-45BD-998F-A1AB2D797C3C}">
      <dgm:prSet/>
      <dgm:spPr/>
      <dgm:t>
        <a:bodyPr/>
        <a:lstStyle/>
        <a:p>
          <a:endParaRPr lang="en-US"/>
        </a:p>
      </dgm:t>
    </dgm:pt>
    <dgm:pt modelId="{C93DB3AD-39E5-48D9-BE69-2101874EFA95}" type="sibTrans" cxnId="{D55D1C60-16E9-45BD-998F-A1AB2D797C3C}">
      <dgm:prSet/>
      <dgm:spPr>
        <a:ln>
          <a:headEnd type="arrow"/>
        </a:ln>
      </dgm:spPr>
      <dgm:t>
        <a:bodyPr/>
        <a:lstStyle/>
        <a:p>
          <a:endParaRPr lang="en-US"/>
        </a:p>
      </dgm:t>
    </dgm:pt>
    <dgm:pt modelId="{1D5E053B-25A7-460C-9014-6A885C24609B}">
      <dgm:prSet phldrT="[Text]"/>
      <dgm:spPr/>
      <dgm:t>
        <a:bodyPr/>
        <a:lstStyle/>
        <a:p>
          <a:r>
            <a:rPr lang="en-US" dirty="0"/>
            <a:t>Evaluation</a:t>
          </a:r>
        </a:p>
        <a:p>
          <a:r>
            <a:rPr lang="en-US" dirty="0"/>
            <a:t>Persuasion</a:t>
          </a:r>
        </a:p>
        <a:p>
          <a:r>
            <a:rPr lang="en-US" dirty="0"/>
            <a:t>Validation</a:t>
          </a:r>
        </a:p>
      </dgm:t>
    </dgm:pt>
    <dgm:pt modelId="{BB0A7E3A-29F0-4CDA-AC5A-5BDD51DF927D}" type="parTrans" cxnId="{BD823598-454B-42C7-8888-74932698508F}">
      <dgm:prSet/>
      <dgm:spPr/>
      <dgm:t>
        <a:bodyPr/>
        <a:lstStyle/>
        <a:p>
          <a:endParaRPr lang="en-US"/>
        </a:p>
      </dgm:t>
    </dgm:pt>
    <dgm:pt modelId="{761E7548-E7FC-4772-B5E5-A8896C9D3198}" type="sibTrans" cxnId="{BD823598-454B-42C7-8888-74932698508F}">
      <dgm:prSet/>
      <dgm:spPr>
        <a:ln>
          <a:headEnd type="arrow"/>
        </a:ln>
      </dgm:spPr>
      <dgm:t>
        <a:bodyPr/>
        <a:lstStyle/>
        <a:p>
          <a:endParaRPr lang="en-US"/>
        </a:p>
      </dgm:t>
    </dgm:pt>
    <dgm:pt modelId="{4FA47B40-06C8-45ED-B848-DE74C0851318}" type="pres">
      <dgm:prSet presAssocID="{4F8FAD9C-F304-4E29-A9DA-0EE824F4E343}" presName="cycle" presStyleCnt="0">
        <dgm:presLayoutVars>
          <dgm:dir/>
          <dgm:resizeHandles val="exact"/>
        </dgm:presLayoutVars>
      </dgm:prSet>
      <dgm:spPr/>
    </dgm:pt>
    <dgm:pt modelId="{8EE83BEE-2BDD-45C7-BD83-7D201E6C67AF}" type="pres">
      <dgm:prSet presAssocID="{50E21AAE-2CFB-48CD-B01F-AD6A6D932B6D}" presName="node" presStyleLbl="node1" presStyleIdx="0" presStyleCnt="3">
        <dgm:presLayoutVars>
          <dgm:bulletEnabled val="1"/>
        </dgm:presLayoutVars>
      </dgm:prSet>
      <dgm:spPr/>
    </dgm:pt>
    <dgm:pt modelId="{AC8C4EB7-6F32-4F3C-9E1B-E79E1ABD5953}" type="pres">
      <dgm:prSet presAssocID="{50E21AAE-2CFB-48CD-B01F-AD6A6D932B6D}" presName="spNode" presStyleCnt="0"/>
      <dgm:spPr/>
    </dgm:pt>
    <dgm:pt modelId="{11DFC584-2407-4C3A-B294-EC88CB1761C5}" type="pres">
      <dgm:prSet presAssocID="{E7F2F7E4-307F-4288-967C-8350757454BD}" presName="sibTrans" presStyleLbl="sibTrans1D1" presStyleIdx="0" presStyleCnt="3"/>
      <dgm:spPr/>
    </dgm:pt>
    <dgm:pt modelId="{69521677-E821-4683-A986-7201DC79D0F8}" type="pres">
      <dgm:prSet presAssocID="{51D6D5C9-AF07-40DB-94AE-F086D7B2B27A}" presName="node" presStyleLbl="node1" presStyleIdx="1" presStyleCnt="3">
        <dgm:presLayoutVars>
          <dgm:bulletEnabled val="1"/>
        </dgm:presLayoutVars>
      </dgm:prSet>
      <dgm:spPr/>
    </dgm:pt>
    <dgm:pt modelId="{6DC393A9-2CEA-4749-97DB-D0047F9F2DB8}" type="pres">
      <dgm:prSet presAssocID="{51D6D5C9-AF07-40DB-94AE-F086D7B2B27A}" presName="spNode" presStyleCnt="0"/>
      <dgm:spPr/>
    </dgm:pt>
    <dgm:pt modelId="{5BEDF667-8CFE-4429-A464-3AD85D5327D1}" type="pres">
      <dgm:prSet presAssocID="{C93DB3AD-39E5-48D9-BE69-2101874EFA95}" presName="sibTrans" presStyleLbl="sibTrans1D1" presStyleIdx="1" presStyleCnt="3"/>
      <dgm:spPr/>
    </dgm:pt>
    <dgm:pt modelId="{2FCBDB0E-033B-43A2-8E82-28213F98708D}" type="pres">
      <dgm:prSet presAssocID="{1D5E053B-25A7-460C-9014-6A885C24609B}" presName="node" presStyleLbl="node1" presStyleIdx="2" presStyleCnt="3">
        <dgm:presLayoutVars>
          <dgm:bulletEnabled val="1"/>
        </dgm:presLayoutVars>
      </dgm:prSet>
      <dgm:spPr/>
    </dgm:pt>
    <dgm:pt modelId="{3522E0CC-6C2F-4083-8E57-9E5D7445F892}" type="pres">
      <dgm:prSet presAssocID="{1D5E053B-25A7-460C-9014-6A885C24609B}" presName="spNode" presStyleCnt="0"/>
      <dgm:spPr/>
    </dgm:pt>
    <dgm:pt modelId="{607419E7-6361-4E85-8BF7-4F9F3926029E}" type="pres">
      <dgm:prSet presAssocID="{761E7548-E7FC-4772-B5E5-A8896C9D3198}" presName="sibTrans" presStyleLbl="sibTrans1D1" presStyleIdx="2" presStyleCnt="3"/>
      <dgm:spPr/>
    </dgm:pt>
  </dgm:ptLst>
  <dgm:cxnLst>
    <dgm:cxn modelId="{857E293C-4807-4138-B646-06ECAB0DB399}" type="presOf" srcId="{761E7548-E7FC-4772-B5E5-A8896C9D3198}" destId="{607419E7-6361-4E85-8BF7-4F9F3926029E}" srcOrd="0" destOrd="0" presId="urn:microsoft.com/office/officeart/2005/8/layout/cycle5"/>
    <dgm:cxn modelId="{D55D1C60-16E9-45BD-998F-A1AB2D797C3C}" srcId="{4F8FAD9C-F304-4E29-A9DA-0EE824F4E343}" destId="{51D6D5C9-AF07-40DB-94AE-F086D7B2B27A}" srcOrd="1" destOrd="0" parTransId="{929AD4CD-59AF-4D83-AB49-0F6879D2F94A}" sibTransId="{C93DB3AD-39E5-48D9-BE69-2101874EFA95}"/>
    <dgm:cxn modelId="{261B7271-B25F-40C7-8DFF-F59B5C0F508F}" type="presOf" srcId="{51D6D5C9-AF07-40DB-94AE-F086D7B2B27A}" destId="{69521677-E821-4683-A986-7201DC79D0F8}" srcOrd="0" destOrd="0" presId="urn:microsoft.com/office/officeart/2005/8/layout/cycle5"/>
    <dgm:cxn modelId="{A9DB4372-665E-4C07-8CDF-45243D9D7BE8}" srcId="{4F8FAD9C-F304-4E29-A9DA-0EE824F4E343}" destId="{50E21AAE-2CFB-48CD-B01F-AD6A6D932B6D}" srcOrd="0" destOrd="0" parTransId="{B0C7919B-8ADD-4243-AAE7-424A80F776B3}" sibTransId="{E7F2F7E4-307F-4288-967C-8350757454BD}"/>
    <dgm:cxn modelId="{EB923A78-6A7B-4B35-93B0-C7BD5FA9200A}" type="presOf" srcId="{C93DB3AD-39E5-48D9-BE69-2101874EFA95}" destId="{5BEDF667-8CFE-4429-A464-3AD85D5327D1}" srcOrd="0" destOrd="0" presId="urn:microsoft.com/office/officeart/2005/8/layout/cycle5"/>
    <dgm:cxn modelId="{BD823598-454B-42C7-8888-74932698508F}" srcId="{4F8FAD9C-F304-4E29-A9DA-0EE824F4E343}" destId="{1D5E053B-25A7-460C-9014-6A885C24609B}" srcOrd="2" destOrd="0" parTransId="{BB0A7E3A-29F0-4CDA-AC5A-5BDD51DF927D}" sibTransId="{761E7548-E7FC-4772-B5E5-A8896C9D3198}"/>
    <dgm:cxn modelId="{0B3A94DB-123F-47F4-A477-D73B89876E63}" type="presOf" srcId="{4F8FAD9C-F304-4E29-A9DA-0EE824F4E343}" destId="{4FA47B40-06C8-45ED-B848-DE74C0851318}" srcOrd="0" destOrd="0" presId="urn:microsoft.com/office/officeart/2005/8/layout/cycle5"/>
    <dgm:cxn modelId="{D29154EB-F262-46C4-89BA-D7D6DF8C985F}" type="presOf" srcId="{E7F2F7E4-307F-4288-967C-8350757454BD}" destId="{11DFC584-2407-4C3A-B294-EC88CB1761C5}" srcOrd="0" destOrd="0" presId="urn:microsoft.com/office/officeart/2005/8/layout/cycle5"/>
    <dgm:cxn modelId="{FDBCF1EE-8823-47C9-B430-5C3814B86DA5}" type="presOf" srcId="{1D5E053B-25A7-460C-9014-6A885C24609B}" destId="{2FCBDB0E-033B-43A2-8E82-28213F98708D}" srcOrd="0" destOrd="0" presId="urn:microsoft.com/office/officeart/2005/8/layout/cycle5"/>
    <dgm:cxn modelId="{A546CDFA-CC95-43AE-A7BA-9677FAAFC49D}" type="presOf" srcId="{50E21AAE-2CFB-48CD-B01F-AD6A6D932B6D}" destId="{8EE83BEE-2BDD-45C7-BD83-7D201E6C67AF}" srcOrd="0" destOrd="0" presId="urn:microsoft.com/office/officeart/2005/8/layout/cycle5"/>
    <dgm:cxn modelId="{890EB67F-33C9-4F69-AFAB-AA3652942635}" type="presParOf" srcId="{4FA47B40-06C8-45ED-B848-DE74C0851318}" destId="{8EE83BEE-2BDD-45C7-BD83-7D201E6C67AF}" srcOrd="0" destOrd="0" presId="urn:microsoft.com/office/officeart/2005/8/layout/cycle5"/>
    <dgm:cxn modelId="{E109A262-E65C-43B5-9B40-9BEC6D4F37D7}" type="presParOf" srcId="{4FA47B40-06C8-45ED-B848-DE74C0851318}" destId="{AC8C4EB7-6F32-4F3C-9E1B-E79E1ABD5953}" srcOrd="1" destOrd="0" presId="urn:microsoft.com/office/officeart/2005/8/layout/cycle5"/>
    <dgm:cxn modelId="{D500B19D-5091-4120-BF70-DAE906CAD9FD}" type="presParOf" srcId="{4FA47B40-06C8-45ED-B848-DE74C0851318}" destId="{11DFC584-2407-4C3A-B294-EC88CB1761C5}" srcOrd="2" destOrd="0" presId="urn:microsoft.com/office/officeart/2005/8/layout/cycle5"/>
    <dgm:cxn modelId="{43C4A27A-B58B-4849-B01F-B22F83BF2DAB}" type="presParOf" srcId="{4FA47B40-06C8-45ED-B848-DE74C0851318}" destId="{69521677-E821-4683-A986-7201DC79D0F8}" srcOrd="3" destOrd="0" presId="urn:microsoft.com/office/officeart/2005/8/layout/cycle5"/>
    <dgm:cxn modelId="{AB8A8341-234E-4E59-A325-68579081BA7A}" type="presParOf" srcId="{4FA47B40-06C8-45ED-B848-DE74C0851318}" destId="{6DC393A9-2CEA-4749-97DB-D0047F9F2DB8}" srcOrd="4" destOrd="0" presId="urn:microsoft.com/office/officeart/2005/8/layout/cycle5"/>
    <dgm:cxn modelId="{F946065A-ADFC-4B84-8583-8F54D65EDE12}" type="presParOf" srcId="{4FA47B40-06C8-45ED-B848-DE74C0851318}" destId="{5BEDF667-8CFE-4429-A464-3AD85D5327D1}" srcOrd="5" destOrd="0" presId="urn:microsoft.com/office/officeart/2005/8/layout/cycle5"/>
    <dgm:cxn modelId="{09F692CC-D6C2-4080-8701-B2ECDBA99EDE}" type="presParOf" srcId="{4FA47B40-06C8-45ED-B848-DE74C0851318}" destId="{2FCBDB0E-033B-43A2-8E82-28213F98708D}" srcOrd="6" destOrd="0" presId="urn:microsoft.com/office/officeart/2005/8/layout/cycle5"/>
    <dgm:cxn modelId="{E767B256-1629-45BD-AD92-F46ECF9C24E1}" type="presParOf" srcId="{4FA47B40-06C8-45ED-B848-DE74C0851318}" destId="{3522E0CC-6C2F-4083-8E57-9E5D7445F892}" srcOrd="7" destOrd="0" presId="urn:microsoft.com/office/officeart/2005/8/layout/cycle5"/>
    <dgm:cxn modelId="{F269C4F0-7055-4170-A052-6ECB57A2F2C0}" type="presParOf" srcId="{4FA47B40-06C8-45ED-B848-DE74C0851318}" destId="{607419E7-6361-4E85-8BF7-4F9F3926029E}"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83BEE-2BDD-45C7-BD83-7D201E6C67AF}">
      <dsp:nvSpPr>
        <dsp:cNvPr id="0" name=""/>
        <dsp:cNvSpPr/>
      </dsp:nvSpPr>
      <dsp:spPr>
        <a:xfrm>
          <a:off x="2725105" y="1202"/>
          <a:ext cx="1878765" cy="12211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Recognition</a:t>
          </a:r>
        </a:p>
        <a:p>
          <a:pPr marL="0" lvl="0" indent="0" algn="ctr" defTabSz="844550">
            <a:lnSpc>
              <a:spcPct val="90000"/>
            </a:lnSpc>
            <a:spcBef>
              <a:spcPct val="0"/>
            </a:spcBef>
            <a:spcAft>
              <a:spcPct val="35000"/>
            </a:spcAft>
            <a:buNone/>
          </a:pPr>
          <a:r>
            <a:rPr lang="en-US" sz="1900" kern="1200" dirty="0"/>
            <a:t>Leadership</a:t>
          </a:r>
        </a:p>
        <a:p>
          <a:pPr marL="0" lvl="0" indent="0" algn="ctr" defTabSz="844550">
            <a:lnSpc>
              <a:spcPct val="90000"/>
            </a:lnSpc>
            <a:spcBef>
              <a:spcPct val="0"/>
            </a:spcBef>
            <a:spcAft>
              <a:spcPct val="35000"/>
            </a:spcAft>
            <a:buNone/>
          </a:pPr>
          <a:r>
            <a:rPr lang="en-US" sz="1900" kern="1200" dirty="0"/>
            <a:t>Creativity</a:t>
          </a:r>
        </a:p>
      </dsp:txBody>
      <dsp:txXfrm>
        <a:off x="2784719" y="60816"/>
        <a:ext cx="1759537" cy="1101969"/>
      </dsp:txXfrm>
    </dsp:sp>
    <dsp:sp modelId="{11DFC584-2407-4C3A-B294-EC88CB1761C5}">
      <dsp:nvSpPr>
        <dsp:cNvPr id="0" name=""/>
        <dsp:cNvSpPr/>
      </dsp:nvSpPr>
      <dsp:spPr>
        <a:xfrm>
          <a:off x="2037437" y="611801"/>
          <a:ext cx="3254101" cy="3254101"/>
        </a:xfrm>
        <a:custGeom>
          <a:avLst/>
          <a:gdLst/>
          <a:ahLst/>
          <a:cxnLst/>
          <a:rect l="0" t="0" r="0" b="0"/>
          <a:pathLst>
            <a:path>
              <a:moveTo>
                <a:pt x="2817992" y="518469"/>
              </a:moveTo>
              <a:arcTo wR="1627050" hR="1627050" stAng="19023075" swAng="2299602"/>
            </a:path>
          </a:pathLst>
        </a:custGeom>
        <a:noFill/>
        <a:ln w="12700" cap="flat" cmpd="sng" algn="ctr">
          <a:solidFill>
            <a:scrgbClr r="0" g="0" b="0"/>
          </a:solidFill>
          <a:prstDash val="solid"/>
          <a:headEnd type="arrow"/>
          <a:tailEnd type="arrow"/>
        </a:ln>
        <a:effectLst/>
      </dsp:spPr>
      <dsp:style>
        <a:lnRef idx="1">
          <a:scrgbClr r="0" g="0" b="0"/>
        </a:lnRef>
        <a:fillRef idx="0">
          <a:scrgbClr r="0" g="0" b="0"/>
        </a:fillRef>
        <a:effectRef idx="0">
          <a:scrgbClr r="0" g="0" b="0"/>
        </a:effectRef>
        <a:fontRef idx="minor"/>
      </dsp:style>
    </dsp:sp>
    <dsp:sp modelId="{69521677-E821-4683-A986-7201DC79D0F8}">
      <dsp:nvSpPr>
        <dsp:cNvPr id="0" name=""/>
        <dsp:cNvSpPr/>
      </dsp:nvSpPr>
      <dsp:spPr>
        <a:xfrm>
          <a:off x="4134172" y="2441778"/>
          <a:ext cx="1878765" cy="12211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Exploration</a:t>
          </a:r>
        </a:p>
        <a:p>
          <a:pPr marL="0" lvl="0" indent="0" algn="ctr" defTabSz="844550">
            <a:lnSpc>
              <a:spcPct val="90000"/>
            </a:lnSpc>
            <a:spcBef>
              <a:spcPct val="0"/>
            </a:spcBef>
            <a:spcAft>
              <a:spcPct val="35000"/>
            </a:spcAft>
            <a:buNone/>
          </a:pPr>
          <a:r>
            <a:rPr lang="en-US" sz="1900" kern="1200" dirty="0"/>
            <a:t>Education</a:t>
          </a:r>
        </a:p>
        <a:p>
          <a:pPr marL="0" lvl="0" indent="0" algn="ctr" defTabSz="844550">
            <a:lnSpc>
              <a:spcPct val="90000"/>
            </a:lnSpc>
            <a:spcBef>
              <a:spcPct val="0"/>
            </a:spcBef>
            <a:spcAft>
              <a:spcPct val="35000"/>
            </a:spcAft>
            <a:buNone/>
          </a:pPr>
          <a:r>
            <a:rPr lang="en-US" sz="1900" kern="1200" dirty="0"/>
            <a:t>Hypothesis</a:t>
          </a:r>
        </a:p>
      </dsp:txBody>
      <dsp:txXfrm>
        <a:off x="4193786" y="2501392"/>
        <a:ext cx="1759537" cy="1101969"/>
      </dsp:txXfrm>
    </dsp:sp>
    <dsp:sp modelId="{5BEDF667-8CFE-4429-A464-3AD85D5327D1}">
      <dsp:nvSpPr>
        <dsp:cNvPr id="0" name=""/>
        <dsp:cNvSpPr/>
      </dsp:nvSpPr>
      <dsp:spPr>
        <a:xfrm>
          <a:off x="2037437" y="611801"/>
          <a:ext cx="3254101" cy="3254101"/>
        </a:xfrm>
        <a:custGeom>
          <a:avLst/>
          <a:gdLst/>
          <a:ahLst/>
          <a:cxnLst/>
          <a:rect l="0" t="0" r="0" b="0"/>
          <a:pathLst>
            <a:path>
              <a:moveTo>
                <a:pt x="2125465" y="3175881"/>
              </a:moveTo>
              <a:arcTo wR="1627050" hR="1627050" stAng="4329706" swAng="2140587"/>
            </a:path>
          </a:pathLst>
        </a:custGeom>
        <a:noFill/>
        <a:ln w="12700" cap="flat" cmpd="sng" algn="ctr">
          <a:solidFill>
            <a:scrgbClr r="0" g="0" b="0"/>
          </a:solidFill>
          <a:prstDash val="solid"/>
          <a:headEnd type="arrow"/>
          <a:tailEnd type="arrow"/>
        </a:ln>
        <a:effectLst/>
      </dsp:spPr>
      <dsp:style>
        <a:lnRef idx="1">
          <a:scrgbClr r="0" g="0" b="0"/>
        </a:lnRef>
        <a:fillRef idx="0">
          <a:scrgbClr r="0" g="0" b="0"/>
        </a:fillRef>
        <a:effectRef idx="0">
          <a:scrgbClr r="0" g="0" b="0"/>
        </a:effectRef>
        <a:fontRef idx="minor"/>
      </dsp:style>
    </dsp:sp>
    <dsp:sp modelId="{2FCBDB0E-033B-43A2-8E82-28213F98708D}">
      <dsp:nvSpPr>
        <dsp:cNvPr id="0" name=""/>
        <dsp:cNvSpPr/>
      </dsp:nvSpPr>
      <dsp:spPr>
        <a:xfrm>
          <a:off x="1316037" y="2441778"/>
          <a:ext cx="1878765" cy="12211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Evaluation</a:t>
          </a:r>
        </a:p>
        <a:p>
          <a:pPr marL="0" lvl="0" indent="0" algn="ctr" defTabSz="844550">
            <a:lnSpc>
              <a:spcPct val="90000"/>
            </a:lnSpc>
            <a:spcBef>
              <a:spcPct val="0"/>
            </a:spcBef>
            <a:spcAft>
              <a:spcPct val="35000"/>
            </a:spcAft>
            <a:buNone/>
          </a:pPr>
          <a:r>
            <a:rPr lang="en-US" sz="1900" kern="1200" dirty="0"/>
            <a:t>Persuasion</a:t>
          </a:r>
        </a:p>
        <a:p>
          <a:pPr marL="0" lvl="0" indent="0" algn="ctr" defTabSz="844550">
            <a:lnSpc>
              <a:spcPct val="90000"/>
            </a:lnSpc>
            <a:spcBef>
              <a:spcPct val="0"/>
            </a:spcBef>
            <a:spcAft>
              <a:spcPct val="35000"/>
            </a:spcAft>
            <a:buNone/>
          </a:pPr>
          <a:r>
            <a:rPr lang="en-US" sz="1900" kern="1200" dirty="0"/>
            <a:t>Validation</a:t>
          </a:r>
        </a:p>
      </dsp:txBody>
      <dsp:txXfrm>
        <a:off x="1375651" y="2501392"/>
        <a:ext cx="1759537" cy="1101969"/>
      </dsp:txXfrm>
    </dsp:sp>
    <dsp:sp modelId="{607419E7-6361-4E85-8BF7-4F9F3926029E}">
      <dsp:nvSpPr>
        <dsp:cNvPr id="0" name=""/>
        <dsp:cNvSpPr/>
      </dsp:nvSpPr>
      <dsp:spPr>
        <a:xfrm>
          <a:off x="2037437" y="611801"/>
          <a:ext cx="3254101" cy="3254101"/>
        </a:xfrm>
        <a:custGeom>
          <a:avLst/>
          <a:gdLst/>
          <a:ahLst/>
          <a:cxnLst/>
          <a:rect l="0" t="0" r="0" b="0"/>
          <a:pathLst>
            <a:path>
              <a:moveTo>
                <a:pt x="5291" y="1495938"/>
              </a:moveTo>
              <a:arcTo wR="1627050" hR="1627050" stAng="11077323" swAng="2299602"/>
            </a:path>
          </a:pathLst>
        </a:custGeom>
        <a:noFill/>
        <a:ln w="12700" cap="flat" cmpd="sng" algn="ctr">
          <a:solidFill>
            <a:scrgbClr r="0" g="0" b="0"/>
          </a:solidFill>
          <a:prstDash val="solid"/>
          <a:headEnd type="arrow"/>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B6FF25-EEA0-4BCD-8D84-E6A200F96E45}"/>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E5453D5-B755-4E7D-A660-84834E818B6A}"/>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D28BD4-EF1C-4077-8BBB-F292A9F56BC3}"/>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6DE22F99-C0A9-4AAF-BD9B-8DAB5BFAC8FF}" type="slidenum">
              <a:rPr lang="en-US" smtClean="0"/>
              <a:t>‹#›</a:t>
            </a:fld>
            <a:endParaRPr lang="en-US"/>
          </a:p>
        </p:txBody>
      </p:sp>
      <p:sp>
        <p:nvSpPr>
          <p:cNvPr id="6" name="Date Placeholder 5">
            <a:extLst>
              <a:ext uri="{FF2B5EF4-FFF2-40B4-BE49-F238E27FC236}">
                <a16:creationId xmlns:a16="http://schemas.microsoft.com/office/drawing/2014/main" id="{5138DA13-0AF8-4AF6-A87E-F680ED567C9E}"/>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959F0C1F-F67D-4F59-A3B7-A7548ECB5E92}" type="datetimeFigureOut">
              <a:rPr lang="en-US" smtClean="0"/>
              <a:t>3/24/2020</a:t>
            </a:fld>
            <a:endParaRPr lang="en-US"/>
          </a:p>
        </p:txBody>
      </p:sp>
    </p:spTree>
    <p:extLst>
      <p:ext uri="{BB962C8B-B14F-4D97-AF65-F5344CB8AC3E}">
        <p14:creationId xmlns:p14="http://schemas.microsoft.com/office/powerpoint/2010/main" val="167112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DB8AF43-0626-4987-8BBF-156DDFC913A7}" type="datetimeFigureOut">
              <a:rPr lang="en-US" smtClean="0"/>
              <a:t>3/23/2020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FD5257A-8EB0-491D-A7C4-28D1CD22FBFF}" type="slidenum">
              <a:rPr lang="en-US" smtClean="0"/>
              <a:t>‹#›</a:t>
            </a:fld>
            <a:endParaRPr lang="en-US"/>
          </a:p>
        </p:txBody>
      </p:sp>
    </p:spTree>
    <p:extLst>
      <p:ext uri="{BB962C8B-B14F-4D97-AF65-F5344CB8AC3E}">
        <p14:creationId xmlns:p14="http://schemas.microsoft.com/office/powerpoint/2010/main" val="75802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D5257A-8EB0-491D-A7C4-28D1CD22FBFF}" type="slidenum">
              <a:rPr lang="en-US" smtClean="0"/>
              <a:t>1</a:t>
            </a:fld>
            <a:endParaRPr lang="en-US"/>
          </a:p>
        </p:txBody>
      </p:sp>
    </p:spTree>
    <p:extLst>
      <p:ext uri="{BB962C8B-B14F-4D97-AF65-F5344CB8AC3E}">
        <p14:creationId xmlns:p14="http://schemas.microsoft.com/office/powerpoint/2010/main" val="83108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typical Raman spectra showing the three main features, stokes shift, Raleigh scattering, and the anti-Stokes shift.  Note that the Stokes shift occurs at lower energy level as the Raleigh line.  </a:t>
            </a:r>
          </a:p>
        </p:txBody>
      </p:sp>
      <p:sp>
        <p:nvSpPr>
          <p:cNvPr id="4" name="Slide Number Placeholder 3"/>
          <p:cNvSpPr>
            <a:spLocks noGrp="1"/>
          </p:cNvSpPr>
          <p:nvPr>
            <p:ph type="sldNum" sz="quarter" idx="5"/>
          </p:nvPr>
        </p:nvSpPr>
        <p:spPr/>
        <p:txBody>
          <a:bodyPr/>
          <a:lstStyle/>
          <a:p>
            <a:fld id="{FFD5257A-8EB0-491D-A7C4-28D1CD22FBFF}" type="slidenum">
              <a:rPr lang="en-US" smtClean="0"/>
              <a:t>16</a:t>
            </a:fld>
            <a:endParaRPr lang="en-US"/>
          </a:p>
        </p:txBody>
      </p:sp>
    </p:spTree>
    <p:extLst>
      <p:ext uri="{BB962C8B-B14F-4D97-AF65-F5344CB8AC3E}">
        <p14:creationId xmlns:p14="http://schemas.microsoft.com/office/powerpoint/2010/main" val="95073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are more familiar to FTIR than Raman, so I’ll take a moment for IR transitions just to compare to Raman.  Infrared energy causes a shift in a molecule’s dipole moment.  This change in dipole moment causes a vibration of a molecule.</a:t>
            </a:r>
          </a:p>
        </p:txBody>
      </p:sp>
      <p:sp>
        <p:nvSpPr>
          <p:cNvPr id="4" name="Slide Number Placeholder 3"/>
          <p:cNvSpPr>
            <a:spLocks noGrp="1"/>
          </p:cNvSpPr>
          <p:nvPr>
            <p:ph type="sldNum" sz="quarter" idx="5"/>
          </p:nvPr>
        </p:nvSpPr>
        <p:spPr/>
        <p:txBody>
          <a:bodyPr/>
          <a:lstStyle/>
          <a:p>
            <a:fld id="{FFD5257A-8EB0-491D-A7C4-28D1CD22FBFF}" type="slidenum">
              <a:rPr lang="en-US" smtClean="0"/>
              <a:t>18</a:t>
            </a:fld>
            <a:endParaRPr lang="en-US"/>
          </a:p>
        </p:txBody>
      </p:sp>
    </p:spTree>
    <p:extLst>
      <p:ext uri="{BB962C8B-B14F-4D97-AF65-F5344CB8AC3E}">
        <p14:creationId xmlns:p14="http://schemas.microsoft.com/office/powerpoint/2010/main" val="218289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electron cloud during that same vibration.  The shape of the electron cloud changes during the vibration. The displacement of the molecules during vibration is q+, q=0 is equilibrium, q-.</a:t>
            </a:r>
          </a:p>
        </p:txBody>
      </p:sp>
      <p:sp>
        <p:nvSpPr>
          <p:cNvPr id="4" name="Slide Number Placeholder 3"/>
          <p:cNvSpPr>
            <a:spLocks noGrp="1"/>
          </p:cNvSpPr>
          <p:nvPr>
            <p:ph type="sldNum" sz="quarter" idx="5"/>
          </p:nvPr>
        </p:nvSpPr>
        <p:spPr/>
        <p:txBody>
          <a:bodyPr/>
          <a:lstStyle/>
          <a:p>
            <a:fld id="{FFD5257A-8EB0-491D-A7C4-28D1CD22FBFF}" type="slidenum">
              <a:rPr lang="en-US" smtClean="0"/>
              <a:t>19</a:t>
            </a:fld>
            <a:endParaRPr lang="en-US"/>
          </a:p>
        </p:txBody>
      </p:sp>
    </p:spTree>
    <p:extLst>
      <p:ext uri="{BB962C8B-B14F-4D97-AF65-F5344CB8AC3E}">
        <p14:creationId xmlns:p14="http://schemas.microsoft.com/office/powerpoint/2010/main" val="347636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Raman can cause the same vibration using a different route.  Sometimes when a molecule’s electron cloud is excited it can cause a vibration.  The energy of this excitation is on the same order of magnitude as IR, but occurs because the polarizability (how easy it is to change the electron cloud) changes over the course of the vibration. </a:t>
            </a:r>
          </a:p>
        </p:txBody>
      </p:sp>
      <p:sp>
        <p:nvSpPr>
          <p:cNvPr id="4" name="Slide Number Placeholder 3"/>
          <p:cNvSpPr>
            <a:spLocks noGrp="1"/>
          </p:cNvSpPr>
          <p:nvPr>
            <p:ph type="sldNum" sz="quarter" idx="5"/>
          </p:nvPr>
        </p:nvSpPr>
        <p:spPr/>
        <p:txBody>
          <a:bodyPr/>
          <a:lstStyle/>
          <a:p>
            <a:fld id="{FFD5257A-8EB0-491D-A7C4-28D1CD22FBFF}" type="slidenum">
              <a:rPr lang="en-US" smtClean="0"/>
              <a:t>20</a:t>
            </a:fld>
            <a:endParaRPr lang="en-US"/>
          </a:p>
        </p:txBody>
      </p:sp>
    </p:spTree>
    <p:extLst>
      <p:ext uri="{BB962C8B-B14F-4D97-AF65-F5344CB8AC3E}">
        <p14:creationId xmlns:p14="http://schemas.microsoft.com/office/powerpoint/2010/main" val="257250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IR/Raman modes of a molecule.  CO2 is a simple molecule that has only three modes: Symmetric Stretch, asymmetric stretch, and bending.  Note that the larger the molecule, the higher the number of possible modes (formaldehyde has 6 possible modes). There is no change in dipole moment but change in polarizability for the symmetric stretch, meaning it is IR inactive but Raman active.  There is no net change in polarizability and a change in dipole moment, resulting in no Raman signature and an IR signature.  What do you think will happen for the bending mode.</a:t>
            </a:r>
          </a:p>
        </p:txBody>
      </p:sp>
      <p:sp>
        <p:nvSpPr>
          <p:cNvPr id="4" name="Slide Number Placeholder 3"/>
          <p:cNvSpPr>
            <a:spLocks noGrp="1"/>
          </p:cNvSpPr>
          <p:nvPr>
            <p:ph type="sldNum" sz="quarter" idx="5"/>
          </p:nvPr>
        </p:nvSpPr>
        <p:spPr/>
        <p:txBody>
          <a:bodyPr/>
          <a:lstStyle/>
          <a:p>
            <a:fld id="{FFD5257A-8EB0-491D-A7C4-28D1CD22FBFF}" type="slidenum">
              <a:rPr lang="en-US" smtClean="0"/>
              <a:t>21</a:t>
            </a:fld>
            <a:endParaRPr lang="en-US"/>
          </a:p>
        </p:txBody>
      </p:sp>
    </p:spTree>
    <p:extLst>
      <p:ext uri="{BB962C8B-B14F-4D97-AF65-F5344CB8AC3E}">
        <p14:creationId xmlns:p14="http://schemas.microsoft.com/office/powerpoint/2010/main" val="1964277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asymmetric stretch, there is no net change in polarizability and a change in dipole moment</a:t>
            </a:r>
          </a:p>
        </p:txBody>
      </p:sp>
      <p:sp>
        <p:nvSpPr>
          <p:cNvPr id="4" name="Slide Number Placeholder 3"/>
          <p:cNvSpPr>
            <a:spLocks noGrp="1"/>
          </p:cNvSpPr>
          <p:nvPr>
            <p:ph type="sldNum" sz="quarter" idx="5"/>
          </p:nvPr>
        </p:nvSpPr>
        <p:spPr/>
        <p:txBody>
          <a:bodyPr/>
          <a:lstStyle/>
          <a:p>
            <a:fld id="{FFD5257A-8EB0-491D-A7C4-28D1CD22FBFF}" type="slidenum">
              <a:rPr lang="en-US" smtClean="0"/>
              <a:t>22</a:t>
            </a:fld>
            <a:endParaRPr lang="en-US"/>
          </a:p>
        </p:txBody>
      </p:sp>
    </p:spTree>
    <p:extLst>
      <p:ext uri="{BB962C8B-B14F-4D97-AF65-F5344CB8AC3E}">
        <p14:creationId xmlns:p14="http://schemas.microsoft.com/office/powerpoint/2010/main" val="199141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exact energies of vibration are directly proportional to the spring constant of the bond while inversely proportional to the reduced mass.  How the spring constant affects energy is shown to the left.  How the reduced mass affects energy is shown on the right. As can be seen, the type of bond affects the energy more than reduced mass.</a:t>
            </a:r>
          </a:p>
        </p:txBody>
      </p:sp>
      <p:sp>
        <p:nvSpPr>
          <p:cNvPr id="4" name="Slide Number Placeholder 3"/>
          <p:cNvSpPr>
            <a:spLocks noGrp="1"/>
          </p:cNvSpPr>
          <p:nvPr>
            <p:ph type="sldNum" sz="quarter" idx="5"/>
          </p:nvPr>
        </p:nvSpPr>
        <p:spPr/>
        <p:txBody>
          <a:bodyPr/>
          <a:lstStyle/>
          <a:p>
            <a:fld id="{FFD5257A-8EB0-491D-A7C4-28D1CD22FBFF}" type="slidenum">
              <a:rPr lang="en-US" smtClean="0"/>
              <a:t>23</a:t>
            </a:fld>
            <a:endParaRPr lang="en-US"/>
          </a:p>
        </p:txBody>
      </p:sp>
    </p:spTree>
    <p:extLst>
      <p:ext uri="{BB962C8B-B14F-4D97-AF65-F5344CB8AC3E}">
        <p14:creationId xmlns:p14="http://schemas.microsoft.com/office/powerpoint/2010/main" val="73718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Correlation charts for IR work for Raman as well, since the energy for vibration is similar between measurements as long as the mode is Raman active for a molecule.  A caveat to this:  in general, if a mode is strongly active (intense) in IR then it is weak in Raman, and vice versa.</a:t>
            </a:r>
          </a:p>
        </p:txBody>
      </p:sp>
      <p:sp>
        <p:nvSpPr>
          <p:cNvPr id="4" name="Slide Number Placeholder 3"/>
          <p:cNvSpPr>
            <a:spLocks noGrp="1"/>
          </p:cNvSpPr>
          <p:nvPr>
            <p:ph type="sldNum" sz="quarter" idx="5"/>
          </p:nvPr>
        </p:nvSpPr>
        <p:spPr/>
        <p:txBody>
          <a:bodyPr/>
          <a:lstStyle/>
          <a:p>
            <a:fld id="{FFD5257A-8EB0-491D-A7C4-28D1CD22FBFF}" type="slidenum">
              <a:rPr lang="en-US" smtClean="0"/>
              <a:t>24</a:t>
            </a:fld>
            <a:endParaRPr lang="en-US"/>
          </a:p>
        </p:txBody>
      </p:sp>
    </p:spTree>
    <p:extLst>
      <p:ext uri="{BB962C8B-B14F-4D97-AF65-F5344CB8AC3E}">
        <p14:creationId xmlns:p14="http://schemas.microsoft.com/office/powerpoint/2010/main" val="1084302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Raman and IR are known as complementary techniques because they give complete vibrational information.  In general if a peak does not appear in IR, it will appear in Raman. This table lists a comparison of the two techniques (preferred in bold). While both can distinguish organic molecule bonds, IR has a slight edge due to the hydrogen bond vibrations being weaker/nonexistent in Raman.  Most inorganic bonds such as metal-oxygen bonds are highly Raman active and occur in what is known as the Far-IR region, requiring special FTIR instrumentation.  Water </a:t>
            </a:r>
            <a:r>
              <a:rPr lang="en-US" dirty="0" err="1"/>
              <a:t>absobs</a:t>
            </a:r>
            <a:r>
              <a:rPr lang="en-US" dirty="0"/>
              <a:t> strongly in IR, but not at all in Raman, allowing for measurement in aqueous solutions. The LOD for Raman is not as low since Raman transitions are weak.  Both can be used in microscopy, with Raman have better spatial resolution.  Molecules with fluorophores are easier to examine with FTIR.</a:t>
            </a:r>
          </a:p>
        </p:txBody>
      </p:sp>
      <p:sp>
        <p:nvSpPr>
          <p:cNvPr id="4" name="Slide Number Placeholder 3"/>
          <p:cNvSpPr>
            <a:spLocks noGrp="1"/>
          </p:cNvSpPr>
          <p:nvPr>
            <p:ph type="sldNum" sz="quarter" idx="5"/>
          </p:nvPr>
        </p:nvSpPr>
        <p:spPr/>
        <p:txBody>
          <a:bodyPr/>
          <a:lstStyle/>
          <a:p>
            <a:fld id="{FFD5257A-8EB0-491D-A7C4-28D1CD22FBFF}" type="slidenum">
              <a:rPr lang="en-US" smtClean="0"/>
              <a:t>25</a:t>
            </a:fld>
            <a:endParaRPr lang="en-US"/>
          </a:p>
        </p:txBody>
      </p:sp>
    </p:spTree>
    <p:extLst>
      <p:ext uri="{BB962C8B-B14F-4D97-AF65-F5344CB8AC3E}">
        <p14:creationId xmlns:p14="http://schemas.microsoft.com/office/powerpoint/2010/main" val="80885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here we shift from theory to the hardware that makes measurement possible.  </a:t>
            </a:r>
          </a:p>
        </p:txBody>
      </p:sp>
      <p:sp>
        <p:nvSpPr>
          <p:cNvPr id="4" name="Slide Number Placeholder 3"/>
          <p:cNvSpPr>
            <a:spLocks noGrp="1"/>
          </p:cNvSpPr>
          <p:nvPr>
            <p:ph type="sldNum" sz="quarter" idx="10"/>
          </p:nvPr>
        </p:nvSpPr>
        <p:spPr/>
        <p:txBody>
          <a:bodyPr/>
          <a:lstStyle/>
          <a:p>
            <a:fld id="{FFD5257A-8EB0-491D-A7C4-28D1CD22FBFF}" type="slidenum">
              <a:rPr lang="en-US" smtClean="0"/>
              <a:t>26</a:t>
            </a:fld>
            <a:endParaRPr lang="en-US"/>
          </a:p>
        </p:txBody>
      </p:sp>
    </p:spTree>
    <p:extLst>
      <p:ext uri="{BB962C8B-B14F-4D97-AF65-F5344CB8AC3E}">
        <p14:creationId xmlns:p14="http://schemas.microsoft.com/office/powerpoint/2010/main" val="45293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JASCO has been around for over 60 years.  In the US we have 4 PHD </a:t>
            </a:r>
            <a:r>
              <a:rPr lang="en-US" dirty="0" err="1"/>
              <a:t>applicaattion</a:t>
            </a:r>
            <a:r>
              <a:rPr lang="en-US" dirty="0"/>
              <a:t> scientists including 2 vibrational spectroscopists. Sorry we missed you</a:t>
            </a:r>
          </a:p>
        </p:txBody>
      </p:sp>
      <p:sp>
        <p:nvSpPr>
          <p:cNvPr id="4" name="Slide Number Placeholder 3"/>
          <p:cNvSpPr>
            <a:spLocks noGrp="1"/>
          </p:cNvSpPr>
          <p:nvPr>
            <p:ph type="sldNum" sz="quarter" idx="5"/>
          </p:nvPr>
        </p:nvSpPr>
        <p:spPr/>
        <p:txBody>
          <a:bodyPr/>
          <a:lstStyle/>
          <a:p>
            <a:fld id="{FFD5257A-8EB0-491D-A7C4-28D1CD22FBFF}" type="slidenum">
              <a:rPr lang="en-US" smtClean="0"/>
              <a:t>2</a:t>
            </a:fld>
            <a:endParaRPr lang="en-US"/>
          </a:p>
        </p:txBody>
      </p:sp>
    </p:spTree>
    <p:extLst>
      <p:ext uri="{BB962C8B-B14F-4D97-AF65-F5344CB8AC3E}">
        <p14:creationId xmlns:p14="http://schemas.microsoft.com/office/powerpoint/2010/main" val="261547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 for a typical Raman set-up.  We will touch upon each in function and options.  In general we will talk about lasers, rejection filters, gratings, and detectors.</a:t>
            </a:r>
          </a:p>
        </p:txBody>
      </p:sp>
      <p:sp>
        <p:nvSpPr>
          <p:cNvPr id="4" name="Slide Number Placeholder 3"/>
          <p:cNvSpPr>
            <a:spLocks noGrp="1"/>
          </p:cNvSpPr>
          <p:nvPr>
            <p:ph type="sldNum" sz="quarter" idx="5"/>
          </p:nvPr>
        </p:nvSpPr>
        <p:spPr/>
        <p:txBody>
          <a:bodyPr/>
          <a:lstStyle/>
          <a:p>
            <a:fld id="{FFD5257A-8EB0-491D-A7C4-28D1CD22FBFF}" type="slidenum">
              <a:rPr lang="en-US" smtClean="0"/>
              <a:t>27</a:t>
            </a:fld>
            <a:endParaRPr lang="en-US"/>
          </a:p>
        </p:txBody>
      </p:sp>
    </p:spTree>
    <p:extLst>
      <p:ext uri="{BB962C8B-B14F-4D97-AF65-F5344CB8AC3E}">
        <p14:creationId xmlns:p14="http://schemas.microsoft.com/office/powerpoint/2010/main" val="1177668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flash tube creates photons to irradiate the lasing material (ruby).  The photons are first absorbed in spontaneous emission, the lasing material undergoes fluorescence, meaning the light is relaxed and emitted with the same energy regardless of excitation energy.  These photons are incoherent.  During the stimulated emission stage, the photons do not undergo fluorescence and are coherent (same direction).  Two mirrors are at either end of the lasing material: a non-transparent and a slightly transparent mirror.  Light at high intensity exits the transparent window.</a:t>
            </a:r>
          </a:p>
        </p:txBody>
      </p:sp>
      <p:sp>
        <p:nvSpPr>
          <p:cNvPr id="4" name="Slide Number Placeholder 3"/>
          <p:cNvSpPr>
            <a:spLocks noGrp="1"/>
          </p:cNvSpPr>
          <p:nvPr>
            <p:ph type="sldNum" sz="quarter" idx="5"/>
          </p:nvPr>
        </p:nvSpPr>
        <p:spPr/>
        <p:txBody>
          <a:bodyPr/>
          <a:lstStyle/>
          <a:p>
            <a:fld id="{FFD5257A-8EB0-491D-A7C4-28D1CD22FBFF}" type="slidenum">
              <a:rPr lang="en-US" smtClean="0"/>
              <a:t>28</a:t>
            </a:fld>
            <a:endParaRPr lang="en-US"/>
          </a:p>
        </p:txBody>
      </p:sp>
    </p:spTree>
    <p:extLst>
      <p:ext uri="{BB962C8B-B14F-4D97-AF65-F5344CB8AC3E}">
        <p14:creationId xmlns:p14="http://schemas.microsoft.com/office/powerpoint/2010/main" val="3548731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laser acts as the source of the instrument and provides the virtual energy state we discussed earlier.  Possible lasers range from the UV to the Near IR.  Each has its advantages and disadvantages.  The higher </a:t>
            </a:r>
            <a:r>
              <a:rPr lang="en-US"/>
              <a:t>the energy, the more intense the Raman signature, but the greater the instance of fluorescence. </a:t>
            </a:r>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29</a:t>
            </a:fld>
            <a:endParaRPr lang="en-US"/>
          </a:p>
        </p:txBody>
      </p:sp>
    </p:spTree>
    <p:extLst>
      <p:ext uri="{BB962C8B-B14F-4D97-AF65-F5344CB8AC3E}">
        <p14:creationId xmlns:p14="http://schemas.microsoft.com/office/powerpoint/2010/main" val="1906180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using the right laser for the right sample is the problem of fluorescence. Four lasers were used to study a molecule with a fluorophore.  As you can see the 532 laser signal is swamped by fluorescence, while as you go up in wavelength </a:t>
            </a:r>
            <a:r>
              <a:rPr lang="en-US" dirty="0" err="1"/>
              <a:t>flouresence</a:t>
            </a:r>
            <a:r>
              <a:rPr lang="en-US" dirty="0"/>
              <a:t> is minimized further and further until at 1064 it is completely eliminated.</a:t>
            </a:r>
          </a:p>
        </p:txBody>
      </p:sp>
      <p:sp>
        <p:nvSpPr>
          <p:cNvPr id="4" name="Slide Number Placeholder 3"/>
          <p:cNvSpPr>
            <a:spLocks noGrp="1"/>
          </p:cNvSpPr>
          <p:nvPr>
            <p:ph type="sldNum" sz="quarter" idx="5"/>
          </p:nvPr>
        </p:nvSpPr>
        <p:spPr/>
        <p:txBody>
          <a:bodyPr/>
          <a:lstStyle/>
          <a:p>
            <a:fld id="{FFD5257A-8EB0-491D-A7C4-28D1CD22FBFF}" type="slidenum">
              <a:rPr lang="en-US" smtClean="0"/>
              <a:t>30</a:t>
            </a:fld>
            <a:endParaRPr lang="en-US"/>
          </a:p>
        </p:txBody>
      </p:sp>
    </p:spTree>
    <p:extLst>
      <p:ext uri="{BB962C8B-B14F-4D97-AF65-F5344CB8AC3E}">
        <p14:creationId xmlns:p14="http://schemas.microsoft.com/office/powerpoint/2010/main" val="3869007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lasers used for Raman have a high intensity and can cause severe eye damage.  The image to the right is a retinal image of an undergraduate after an accident with a 1064nm YAG laser.  The human eye can see from 390-700nm, meaning light of higher or lower wavelength cannot be seen.  Consequently one cannot know the state of the laser and widened pupils allow more light to the </a:t>
            </a:r>
            <a:r>
              <a:rPr lang="en-US" dirty="0" err="1"/>
              <a:t>retna</a:t>
            </a:r>
            <a:r>
              <a:rPr lang="en-US" dirty="0"/>
              <a:t>. Without a safety enclosure a laser is class 3B and requires laser safety training, special signage, and laser goggles for everyone in the lab, not just the users.  With a safety enclosure and interlocks, it is considered Class 1 and does not need additional safety measures.</a:t>
            </a:r>
          </a:p>
        </p:txBody>
      </p:sp>
      <p:sp>
        <p:nvSpPr>
          <p:cNvPr id="4" name="Slide Number Placeholder 3"/>
          <p:cNvSpPr>
            <a:spLocks noGrp="1"/>
          </p:cNvSpPr>
          <p:nvPr>
            <p:ph type="sldNum" sz="quarter" idx="5"/>
          </p:nvPr>
        </p:nvSpPr>
        <p:spPr/>
        <p:txBody>
          <a:bodyPr/>
          <a:lstStyle/>
          <a:p>
            <a:fld id="{FFD5257A-8EB0-491D-A7C4-28D1CD22FBFF}" type="slidenum">
              <a:rPr lang="en-US" smtClean="0"/>
              <a:t>31</a:t>
            </a:fld>
            <a:endParaRPr lang="en-US"/>
          </a:p>
        </p:txBody>
      </p:sp>
    </p:spTree>
    <p:extLst>
      <p:ext uri="{BB962C8B-B14F-4D97-AF65-F5344CB8AC3E}">
        <p14:creationId xmlns:p14="http://schemas.microsoft.com/office/powerpoint/2010/main" val="827265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 of Raman instruments is important because a small shift in the laser’s wavelength (1nm) can have a large effect on Raman peak position (40cm</a:t>
            </a:r>
            <a:r>
              <a:rPr lang="en-US" baseline="30000" dirty="0"/>
              <a:t>-1</a:t>
            </a:r>
            <a:r>
              <a:rPr lang="en-US" baseline="0" dirty="0"/>
              <a:t>).  For a routine check polypropylene, silicon, or diamond may be used since they have sharp, well-defined peaks.  For a true calibration using multiple sharp, intense lines the spectral lines of a neon lamp may be used.</a:t>
            </a:r>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32</a:t>
            </a:fld>
            <a:endParaRPr lang="en-US"/>
          </a:p>
        </p:txBody>
      </p:sp>
    </p:spTree>
    <p:extLst>
      <p:ext uri="{BB962C8B-B14F-4D97-AF65-F5344CB8AC3E}">
        <p14:creationId xmlns:p14="http://schemas.microsoft.com/office/powerpoint/2010/main" val="2692829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 for a typical Raman set-up.  We will touch upon each in function and options.  In general we will talk about lasers, rejection filters, gratings, and detectors.</a:t>
            </a:r>
          </a:p>
        </p:txBody>
      </p:sp>
      <p:sp>
        <p:nvSpPr>
          <p:cNvPr id="4" name="Slide Number Placeholder 3"/>
          <p:cNvSpPr>
            <a:spLocks noGrp="1"/>
          </p:cNvSpPr>
          <p:nvPr>
            <p:ph type="sldNum" sz="quarter" idx="5"/>
          </p:nvPr>
        </p:nvSpPr>
        <p:spPr/>
        <p:txBody>
          <a:bodyPr/>
          <a:lstStyle/>
          <a:p>
            <a:fld id="{FFD5257A-8EB0-491D-A7C4-28D1CD22FBFF}" type="slidenum">
              <a:rPr lang="en-US" smtClean="0"/>
              <a:t>33</a:t>
            </a:fld>
            <a:endParaRPr lang="en-US"/>
          </a:p>
        </p:txBody>
      </p:sp>
    </p:spTree>
    <p:extLst>
      <p:ext uri="{BB962C8B-B14F-4D97-AF65-F5344CB8AC3E}">
        <p14:creationId xmlns:p14="http://schemas.microsoft.com/office/powerpoint/2010/main" val="4254674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Raman uses visible light, normal visible optics may be used.  A caveat is that Raman is a weak scattering effect and thus high NA objectives should be used.  If you look at the collection cones of a 20x SWD and LWD it becomes apparent that the collection angle is higher for the SWD is greater, giving a better Raman spectra.  However there are applications where the LWD is needed, but expect weaker signal.</a:t>
            </a:r>
          </a:p>
        </p:txBody>
      </p:sp>
      <p:sp>
        <p:nvSpPr>
          <p:cNvPr id="4" name="Slide Number Placeholder 3"/>
          <p:cNvSpPr>
            <a:spLocks noGrp="1"/>
          </p:cNvSpPr>
          <p:nvPr>
            <p:ph type="sldNum" sz="quarter" idx="5"/>
          </p:nvPr>
        </p:nvSpPr>
        <p:spPr/>
        <p:txBody>
          <a:bodyPr/>
          <a:lstStyle/>
          <a:p>
            <a:fld id="{FFD5257A-8EB0-491D-A7C4-28D1CD22FBFF}" type="slidenum">
              <a:rPr lang="en-US" smtClean="0"/>
              <a:t>34</a:t>
            </a:fld>
            <a:endParaRPr lang="en-US"/>
          </a:p>
        </p:txBody>
      </p:sp>
    </p:spTree>
    <p:extLst>
      <p:ext uri="{BB962C8B-B14F-4D97-AF65-F5344CB8AC3E}">
        <p14:creationId xmlns:p14="http://schemas.microsoft.com/office/powerpoint/2010/main" val="3448047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beam size is dependent on laser wavelength and NA of the optics. The beam waist for a SWD objective with a high NA is almost the same as the wavelength of light.  This will give you good spatial resolution in the x-y. The penetration depth is more dependent on NA than wavelength and is almost half the x-y.  This is important for depth profiles.</a:t>
            </a:r>
          </a:p>
        </p:txBody>
      </p:sp>
      <p:sp>
        <p:nvSpPr>
          <p:cNvPr id="4" name="Slide Number Placeholder 3"/>
          <p:cNvSpPr>
            <a:spLocks noGrp="1"/>
          </p:cNvSpPr>
          <p:nvPr>
            <p:ph type="sldNum" sz="quarter" idx="5"/>
          </p:nvPr>
        </p:nvSpPr>
        <p:spPr/>
        <p:txBody>
          <a:bodyPr/>
          <a:lstStyle/>
          <a:p>
            <a:fld id="{FFD5257A-8EB0-491D-A7C4-28D1CD22FBFF}" type="slidenum">
              <a:rPr lang="en-US" smtClean="0"/>
              <a:t>35</a:t>
            </a:fld>
            <a:endParaRPr lang="en-US"/>
          </a:p>
        </p:txBody>
      </p:sp>
    </p:spTree>
    <p:extLst>
      <p:ext uri="{BB962C8B-B14F-4D97-AF65-F5344CB8AC3E}">
        <p14:creationId xmlns:p14="http://schemas.microsoft.com/office/powerpoint/2010/main" val="3199721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 for a typical Raman set-up.  We will touch upon each in function and options.  In general we will talk about lasers, rejection filters, gratings, and detectors.</a:t>
            </a:r>
          </a:p>
        </p:txBody>
      </p:sp>
      <p:sp>
        <p:nvSpPr>
          <p:cNvPr id="4" name="Slide Number Placeholder 3"/>
          <p:cNvSpPr>
            <a:spLocks noGrp="1"/>
          </p:cNvSpPr>
          <p:nvPr>
            <p:ph type="sldNum" sz="quarter" idx="5"/>
          </p:nvPr>
        </p:nvSpPr>
        <p:spPr/>
        <p:txBody>
          <a:bodyPr/>
          <a:lstStyle/>
          <a:p>
            <a:fld id="{FFD5257A-8EB0-491D-A7C4-28D1CD22FBFF}" type="slidenum">
              <a:rPr lang="en-US" smtClean="0"/>
              <a:t>36</a:t>
            </a:fld>
            <a:endParaRPr lang="en-US"/>
          </a:p>
        </p:txBody>
      </p:sp>
    </p:spTree>
    <p:extLst>
      <p:ext uri="{BB962C8B-B14F-4D97-AF65-F5344CB8AC3E}">
        <p14:creationId xmlns:p14="http://schemas.microsoft.com/office/powerpoint/2010/main" val="253829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3</a:t>
            </a:fld>
            <a:endParaRPr lang="en-US"/>
          </a:p>
        </p:txBody>
      </p:sp>
    </p:spTree>
    <p:extLst>
      <p:ext uri="{BB962C8B-B14F-4D97-AF65-F5344CB8AC3E}">
        <p14:creationId xmlns:p14="http://schemas.microsoft.com/office/powerpoint/2010/main" val="163133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talk about rejection filters.  Since the intensity of the laser &gt;&gt; than the intensity of Raman peaks, filters must be put in place to avoid damaging the detector.</a:t>
            </a:r>
          </a:p>
        </p:txBody>
      </p:sp>
      <p:sp>
        <p:nvSpPr>
          <p:cNvPr id="4" name="Slide Number Placeholder 3"/>
          <p:cNvSpPr>
            <a:spLocks noGrp="1"/>
          </p:cNvSpPr>
          <p:nvPr>
            <p:ph type="sldNum" sz="quarter" idx="5"/>
          </p:nvPr>
        </p:nvSpPr>
        <p:spPr/>
        <p:txBody>
          <a:bodyPr/>
          <a:lstStyle/>
          <a:p>
            <a:fld id="{FFD5257A-8EB0-491D-A7C4-28D1CD22FBFF}" type="slidenum">
              <a:rPr lang="en-US" smtClean="0"/>
              <a:t>37</a:t>
            </a:fld>
            <a:endParaRPr lang="en-US"/>
          </a:p>
        </p:txBody>
      </p:sp>
    </p:spTree>
    <p:extLst>
      <p:ext uri="{BB962C8B-B14F-4D97-AF65-F5344CB8AC3E}">
        <p14:creationId xmlns:p14="http://schemas.microsoft.com/office/powerpoint/2010/main" val="3559363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Edge filters are the most common types of filters.  They have a high intensity throughput and a cut-off of 100 cm</a:t>
            </a:r>
            <a:r>
              <a:rPr lang="en-US" baseline="30000" dirty="0"/>
              <a:t>-1</a:t>
            </a:r>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38</a:t>
            </a:fld>
            <a:endParaRPr lang="en-US"/>
          </a:p>
        </p:txBody>
      </p:sp>
    </p:spTree>
    <p:extLst>
      <p:ext uri="{BB962C8B-B14F-4D97-AF65-F5344CB8AC3E}">
        <p14:creationId xmlns:p14="http://schemas.microsoft.com/office/powerpoint/2010/main" val="146995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low-e filter has a cut down to 5 cm</a:t>
            </a:r>
            <a:r>
              <a:rPr lang="en-US" baseline="30000" dirty="0"/>
              <a:t>-1</a:t>
            </a:r>
            <a:r>
              <a:rPr lang="en-US" baseline="0" dirty="0"/>
              <a:t>.  These are for systems such as the RBM of CNTs where peaks are of low cm</a:t>
            </a:r>
            <a:r>
              <a:rPr lang="en-US" baseline="30000" dirty="0"/>
              <a:t>-1</a:t>
            </a:r>
            <a:r>
              <a:rPr lang="en-US" baseline="0" dirty="0"/>
              <a:t>.  The downside is that it has a low throughput (8%).</a:t>
            </a:r>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39</a:t>
            </a:fld>
            <a:endParaRPr lang="en-US"/>
          </a:p>
        </p:txBody>
      </p:sp>
    </p:spTree>
    <p:extLst>
      <p:ext uri="{BB962C8B-B14F-4D97-AF65-F5344CB8AC3E}">
        <p14:creationId xmlns:p14="http://schemas.microsoft.com/office/powerpoint/2010/main" val="3679014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notch filter allows one to see both the stokes and anti-stokes.  The primary use of this is to look at the density of states from the ratio of s/as shifts. The downside is that it has the highest cutoff and a low transmission.</a:t>
            </a:r>
          </a:p>
        </p:txBody>
      </p:sp>
      <p:sp>
        <p:nvSpPr>
          <p:cNvPr id="4" name="Slide Number Placeholder 3"/>
          <p:cNvSpPr>
            <a:spLocks noGrp="1"/>
          </p:cNvSpPr>
          <p:nvPr>
            <p:ph type="sldNum" sz="quarter" idx="5"/>
          </p:nvPr>
        </p:nvSpPr>
        <p:spPr/>
        <p:txBody>
          <a:bodyPr/>
          <a:lstStyle/>
          <a:p>
            <a:fld id="{FFD5257A-8EB0-491D-A7C4-28D1CD22FBFF}" type="slidenum">
              <a:rPr lang="en-US" smtClean="0"/>
              <a:t>40</a:t>
            </a:fld>
            <a:endParaRPr lang="en-US"/>
          </a:p>
        </p:txBody>
      </p:sp>
    </p:spTree>
    <p:extLst>
      <p:ext uri="{BB962C8B-B14F-4D97-AF65-F5344CB8AC3E}">
        <p14:creationId xmlns:p14="http://schemas.microsoft.com/office/powerpoint/2010/main" val="1781311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the beam is placed before the camera as a beamsplitter, the laser spot and the visual image may not agree.  Even more, there is no way to change alignment.</a:t>
            </a:r>
          </a:p>
        </p:txBody>
      </p:sp>
      <p:sp>
        <p:nvSpPr>
          <p:cNvPr id="4" name="Slide Number Placeholder 3"/>
          <p:cNvSpPr>
            <a:spLocks noGrp="1"/>
          </p:cNvSpPr>
          <p:nvPr>
            <p:ph type="sldNum" sz="quarter" idx="5"/>
          </p:nvPr>
        </p:nvSpPr>
        <p:spPr/>
        <p:txBody>
          <a:bodyPr/>
          <a:lstStyle/>
          <a:p>
            <a:fld id="{FFD5257A-8EB0-491D-A7C4-28D1CD22FBFF}" type="slidenum">
              <a:rPr lang="en-US" smtClean="0"/>
              <a:t>41</a:t>
            </a:fld>
            <a:endParaRPr lang="en-US"/>
          </a:p>
        </p:txBody>
      </p:sp>
    </p:spTree>
    <p:extLst>
      <p:ext uri="{BB962C8B-B14F-4D97-AF65-F5344CB8AC3E}">
        <p14:creationId xmlns:p14="http://schemas.microsoft.com/office/powerpoint/2010/main" val="3090095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42</a:t>
            </a:fld>
            <a:endParaRPr lang="en-US"/>
          </a:p>
        </p:txBody>
      </p:sp>
    </p:spTree>
    <p:extLst>
      <p:ext uri="{BB962C8B-B14F-4D97-AF65-F5344CB8AC3E}">
        <p14:creationId xmlns:p14="http://schemas.microsoft.com/office/powerpoint/2010/main" val="1113832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 for a typical Raman set-up.  We will touch upon each in function and options.  In general we will talk about lasers, rejection filters, gratings, and detectors.</a:t>
            </a:r>
          </a:p>
        </p:txBody>
      </p:sp>
      <p:sp>
        <p:nvSpPr>
          <p:cNvPr id="4" name="Slide Number Placeholder 3"/>
          <p:cNvSpPr>
            <a:spLocks noGrp="1"/>
          </p:cNvSpPr>
          <p:nvPr>
            <p:ph type="sldNum" sz="quarter" idx="5"/>
          </p:nvPr>
        </p:nvSpPr>
        <p:spPr/>
        <p:txBody>
          <a:bodyPr/>
          <a:lstStyle/>
          <a:p>
            <a:fld id="{FFD5257A-8EB0-491D-A7C4-28D1CD22FBFF}" type="slidenum">
              <a:rPr lang="en-US" smtClean="0"/>
              <a:t>43</a:t>
            </a:fld>
            <a:endParaRPr lang="en-US"/>
          </a:p>
        </p:txBody>
      </p:sp>
    </p:spTree>
    <p:extLst>
      <p:ext uri="{BB962C8B-B14F-4D97-AF65-F5344CB8AC3E}">
        <p14:creationId xmlns:p14="http://schemas.microsoft.com/office/powerpoint/2010/main" val="2784845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turn to the spectrograph.  The most used is the Czerny-Turney type.  This used a collimating mirror before the grating followed by a focusing mirror to the detector.</a:t>
            </a:r>
          </a:p>
        </p:txBody>
      </p:sp>
      <p:sp>
        <p:nvSpPr>
          <p:cNvPr id="4" name="Slide Number Placeholder 3"/>
          <p:cNvSpPr>
            <a:spLocks noGrp="1"/>
          </p:cNvSpPr>
          <p:nvPr>
            <p:ph type="sldNum" sz="quarter" idx="5"/>
          </p:nvPr>
        </p:nvSpPr>
        <p:spPr/>
        <p:txBody>
          <a:bodyPr/>
          <a:lstStyle/>
          <a:p>
            <a:fld id="{FFD5257A-8EB0-491D-A7C4-28D1CD22FBFF}" type="slidenum">
              <a:rPr lang="en-US" smtClean="0"/>
              <a:t>44</a:t>
            </a:fld>
            <a:endParaRPr lang="en-US"/>
          </a:p>
        </p:txBody>
      </p:sp>
    </p:spTree>
    <p:extLst>
      <p:ext uri="{BB962C8B-B14F-4D97-AF65-F5344CB8AC3E}">
        <p14:creationId xmlns:p14="http://schemas.microsoft.com/office/powerpoint/2010/main" val="77269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grating uses diffraction to separate wavelengths.  When a broadband beam hits the grating at angle (</a:t>
            </a:r>
            <a:r>
              <a:rPr lang="en-US" dirty="0" err="1"/>
              <a:t>i</a:t>
            </a:r>
            <a:r>
              <a:rPr lang="en-US" dirty="0"/>
              <a:t>), it is undergoes diffraction with each wavelength of light reflecting at a different (r).  The magnitude of spread is determined by the distance between grooves (d). </a:t>
            </a:r>
          </a:p>
        </p:txBody>
      </p:sp>
      <p:sp>
        <p:nvSpPr>
          <p:cNvPr id="4" name="Slide Number Placeholder 3"/>
          <p:cNvSpPr>
            <a:spLocks noGrp="1"/>
          </p:cNvSpPr>
          <p:nvPr>
            <p:ph type="sldNum" sz="quarter" idx="5"/>
          </p:nvPr>
        </p:nvSpPr>
        <p:spPr/>
        <p:txBody>
          <a:bodyPr/>
          <a:lstStyle/>
          <a:p>
            <a:fld id="{FFD5257A-8EB0-491D-A7C4-28D1CD22FBFF}" type="slidenum">
              <a:rPr lang="en-US" smtClean="0"/>
              <a:t>45</a:t>
            </a:fld>
            <a:endParaRPr lang="en-US"/>
          </a:p>
        </p:txBody>
      </p:sp>
    </p:spTree>
    <p:extLst>
      <p:ext uri="{BB962C8B-B14F-4D97-AF65-F5344CB8AC3E}">
        <p14:creationId xmlns:p14="http://schemas.microsoft.com/office/powerpoint/2010/main" val="3921689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light is radially spread, the distance between the grating and the detector impacts the resolution of the instrument.</a:t>
            </a:r>
          </a:p>
        </p:txBody>
      </p:sp>
      <p:sp>
        <p:nvSpPr>
          <p:cNvPr id="4" name="Slide Number Placeholder 3"/>
          <p:cNvSpPr>
            <a:spLocks noGrp="1"/>
          </p:cNvSpPr>
          <p:nvPr>
            <p:ph type="sldNum" sz="quarter" idx="5"/>
          </p:nvPr>
        </p:nvSpPr>
        <p:spPr/>
        <p:txBody>
          <a:bodyPr/>
          <a:lstStyle/>
          <a:p>
            <a:fld id="{FFD5257A-8EB0-491D-A7C4-28D1CD22FBFF}" type="slidenum">
              <a:rPr lang="en-US" smtClean="0"/>
              <a:t>46</a:t>
            </a:fld>
            <a:endParaRPr lang="en-US"/>
          </a:p>
        </p:txBody>
      </p:sp>
    </p:spTree>
    <p:extLst>
      <p:ext uri="{BB962C8B-B14F-4D97-AF65-F5344CB8AC3E}">
        <p14:creationId xmlns:p14="http://schemas.microsoft.com/office/powerpoint/2010/main" val="39774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D5257A-8EB0-491D-A7C4-28D1CD22FBFF}" type="slidenum">
              <a:rPr lang="en-US" smtClean="0"/>
              <a:t>10</a:t>
            </a:fld>
            <a:endParaRPr lang="en-US"/>
          </a:p>
        </p:txBody>
      </p:sp>
    </p:spTree>
    <p:extLst>
      <p:ext uri="{BB962C8B-B14F-4D97-AF65-F5344CB8AC3E}">
        <p14:creationId xmlns:p14="http://schemas.microsoft.com/office/powerpoint/2010/main" val="3589111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grooves decreases d in the equation, increasing resolution, but decreasing wavelength range.  This can be seen in the spectra on this slide.  The widest range without moving the grating is the green spectrum from a 300 gr/mm grating and the smallest (red spectrum) is from a 2400 gr/mm grating.  The trend in the bottom spectrum shows the resolution increasing from 300 to 2400 gr/mm.</a:t>
            </a:r>
          </a:p>
        </p:txBody>
      </p:sp>
      <p:sp>
        <p:nvSpPr>
          <p:cNvPr id="4" name="Slide Number Placeholder 3"/>
          <p:cNvSpPr>
            <a:spLocks noGrp="1"/>
          </p:cNvSpPr>
          <p:nvPr>
            <p:ph type="sldNum" sz="quarter" idx="5"/>
          </p:nvPr>
        </p:nvSpPr>
        <p:spPr/>
        <p:txBody>
          <a:bodyPr/>
          <a:lstStyle/>
          <a:p>
            <a:fld id="{FFD5257A-8EB0-491D-A7C4-28D1CD22FBFF}" type="slidenum">
              <a:rPr lang="en-US" smtClean="0"/>
              <a:t>47</a:t>
            </a:fld>
            <a:endParaRPr lang="en-US"/>
          </a:p>
        </p:txBody>
      </p:sp>
    </p:spTree>
    <p:extLst>
      <p:ext uri="{BB962C8B-B14F-4D97-AF65-F5344CB8AC3E}">
        <p14:creationId xmlns:p14="http://schemas.microsoft.com/office/powerpoint/2010/main" val="2384291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position of the grating as it rotates is very important for wavenumber reproducibility.  An LED bulb is placed before a rotary panel with multiple slit patterns that are read with detection elements. This ensures that position is known more or less throughout the rotation of the grating.</a:t>
            </a:r>
          </a:p>
        </p:txBody>
      </p:sp>
      <p:sp>
        <p:nvSpPr>
          <p:cNvPr id="4" name="Slide Number Placeholder 3"/>
          <p:cNvSpPr>
            <a:spLocks noGrp="1"/>
          </p:cNvSpPr>
          <p:nvPr>
            <p:ph type="sldNum" sz="quarter" idx="5"/>
          </p:nvPr>
        </p:nvSpPr>
        <p:spPr/>
        <p:txBody>
          <a:bodyPr/>
          <a:lstStyle/>
          <a:p>
            <a:fld id="{FFD5257A-8EB0-491D-A7C4-28D1CD22FBFF}" type="slidenum">
              <a:rPr lang="en-US" smtClean="0"/>
              <a:t>48</a:t>
            </a:fld>
            <a:endParaRPr lang="en-US"/>
          </a:p>
        </p:txBody>
      </p:sp>
    </p:spTree>
    <p:extLst>
      <p:ext uri="{BB962C8B-B14F-4D97-AF65-F5344CB8AC3E}">
        <p14:creationId xmlns:p14="http://schemas.microsoft.com/office/powerpoint/2010/main" val="3653406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D5257A-8EB0-491D-A7C4-28D1CD22FBFF}" type="slidenum">
              <a:rPr lang="en-US" smtClean="0"/>
              <a:t>50</a:t>
            </a:fld>
            <a:endParaRPr lang="en-US"/>
          </a:p>
        </p:txBody>
      </p:sp>
    </p:spTree>
    <p:extLst>
      <p:ext uri="{BB962C8B-B14F-4D97-AF65-F5344CB8AC3E}">
        <p14:creationId xmlns:p14="http://schemas.microsoft.com/office/powerpoint/2010/main" val="415062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infrared region lies between the Microwave and Visible portions of the spectrum.  Units for FTIR typically are cm</a:t>
            </a:r>
            <a:r>
              <a:rPr lang="en-US" baseline="30000" dirty="0"/>
              <a:t>-1</a:t>
            </a:r>
            <a:r>
              <a:rPr lang="en-US" baseline="0" dirty="0"/>
              <a:t> (wavenumbers) which is proportional to energy according to the following equations. ‘h’ and ‘c’ are Plank’s Constant and the speed of light, respectively.</a:t>
            </a:r>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11</a:t>
            </a:fld>
            <a:endParaRPr lang="en-US"/>
          </a:p>
        </p:txBody>
      </p:sp>
    </p:spTree>
    <p:extLst>
      <p:ext uri="{BB962C8B-B14F-4D97-AF65-F5344CB8AC3E}">
        <p14:creationId xmlns:p14="http://schemas.microsoft.com/office/powerpoint/2010/main" val="415406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Infrared (Vibrational) transitions are at a much lower energy (longer wavelength) than UV-Vis.  The transition energies (say </a:t>
            </a:r>
            <a:r>
              <a:rPr lang="el-GR" dirty="0">
                <a:latin typeface="Arial" panose="020B0604020202020204" pitchFamily="34" charset="0"/>
                <a:cs typeface="Arial" panose="020B0604020202020204" pitchFamily="34" charset="0"/>
              </a:rPr>
              <a:t>ω</a:t>
            </a:r>
            <a:r>
              <a:rPr lang="en-US" baseline="-25000"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 -&gt; </a:t>
            </a:r>
            <a:r>
              <a:rPr lang="el-GR" dirty="0">
                <a:latin typeface="Arial" panose="020B0604020202020204" pitchFamily="34" charset="0"/>
                <a:cs typeface="Arial" panose="020B0604020202020204" pitchFamily="34" charset="0"/>
              </a:rPr>
              <a:t>ω</a:t>
            </a:r>
            <a:r>
              <a:rPr lang="en-US" baseline="-25000" dirty="0">
                <a:latin typeface="Arial" panose="020B0604020202020204" pitchFamily="34" charset="0"/>
                <a:cs typeface="Arial" panose="020B0604020202020204" pitchFamily="34" charset="0"/>
              </a:rPr>
              <a:t>1</a:t>
            </a:r>
            <a:r>
              <a:rPr lang="en-US" baseline="0" dirty="0">
                <a:latin typeface="Arial" panose="020B0604020202020204" pitchFamily="34" charset="0"/>
                <a:cs typeface="Arial" panose="020B0604020202020204" pitchFamily="34" charset="0"/>
              </a:rPr>
              <a:t> or E</a:t>
            </a:r>
            <a:r>
              <a:rPr lang="en-US" baseline="-25000" dirty="0">
                <a:latin typeface="Arial" panose="020B0604020202020204" pitchFamily="34" charset="0"/>
                <a:cs typeface="Arial" panose="020B0604020202020204" pitchFamily="34" charset="0"/>
              </a:rPr>
              <a:t>0</a:t>
            </a:r>
            <a:r>
              <a:rPr lang="en-US" baseline="0" dirty="0">
                <a:latin typeface="Arial" panose="020B0604020202020204" pitchFamily="34" charset="0"/>
                <a:cs typeface="Arial" panose="020B0604020202020204" pitchFamily="34" charset="0"/>
              </a:rPr>
              <a:t> -&gt;E</a:t>
            </a:r>
            <a:r>
              <a:rPr lang="en-US" baseline="-25000" dirty="0">
                <a:latin typeface="Arial" panose="020B0604020202020204" pitchFamily="34" charset="0"/>
                <a:cs typeface="Arial" panose="020B0604020202020204" pitchFamily="34" charset="0"/>
              </a:rPr>
              <a:t>1</a:t>
            </a:r>
            <a:r>
              <a:rPr lang="en-US" baseline="0" dirty="0">
                <a:latin typeface="Arial" panose="020B0604020202020204" pitchFamily="34" charset="0"/>
                <a:cs typeface="Arial" panose="020B0604020202020204" pitchFamily="34" charset="0"/>
              </a:rPr>
              <a:t>) are directly proportional to frequency and inversely proportional to wavelength.</a:t>
            </a:r>
            <a:endParaRPr lang="en-US" dirty="0"/>
          </a:p>
          <a:p>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12</a:t>
            </a:fld>
            <a:endParaRPr lang="en-US"/>
          </a:p>
        </p:txBody>
      </p:sp>
    </p:spTree>
    <p:extLst>
      <p:ext uri="{BB962C8B-B14F-4D97-AF65-F5344CB8AC3E}">
        <p14:creationId xmlns:p14="http://schemas.microsoft.com/office/powerpoint/2010/main" val="244505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Lasers create a virtual state whose energy is inversely proportional to the laser wavelength.  Generally, and this depends on sample, the following cases occur:</a:t>
            </a:r>
          </a:p>
          <a:p>
            <a:r>
              <a:rPr lang="en-US" dirty="0"/>
              <a:t>1064 falls between energy levels for most samples</a:t>
            </a:r>
          </a:p>
          <a:p>
            <a:r>
              <a:rPr lang="en-US" dirty="0"/>
              <a:t>785 falls close to the lowest excited state</a:t>
            </a:r>
          </a:p>
          <a:p>
            <a:r>
              <a:rPr lang="en-US" dirty="0"/>
              <a:t>&lt;785 nm is in the electronic E</a:t>
            </a:r>
            <a:r>
              <a:rPr lang="en-US" baseline="-25000" dirty="0"/>
              <a:t>1</a:t>
            </a:r>
            <a:r>
              <a:rPr lang="en-US" baseline="0" dirty="0"/>
              <a:t> energy state</a:t>
            </a:r>
          </a:p>
          <a:p>
            <a:r>
              <a:rPr lang="en-US" baseline="0" dirty="0"/>
              <a:t>If there is a fluorophore present &lt;785 will cause fluorescence.</a:t>
            </a:r>
            <a:endParaRPr lang="en-US" dirty="0"/>
          </a:p>
        </p:txBody>
      </p:sp>
      <p:sp>
        <p:nvSpPr>
          <p:cNvPr id="4" name="Slide Number Placeholder 3"/>
          <p:cNvSpPr>
            <a:spLocks noGrp="1"/>
          </p:cNvSpPr>
          <p:nvPr>
            <p:ph type="sldNum" sz="quarter" idx="5"/>
          </p:nvPr>
        </p:nvSpPr>
        <p:spPr/>
        <p:txBody>
          <a:bodyPr/>
          <a:lstStyle/>
          <a:p>
            <a:fld id="{FFD5257A-8EB0-491D-A7C4-28D1CD22FBFF}" type="slidenum">
              <a:rPr lang="en-US" smtClean="0"/>
              <a:t>13</a:t>
            </a:fld>
            <a:endParaRPr lang="en-US"/>
          </a:p>
        </p:txBody>
      </p:sp>
    </p:spTree>
    <p:extLst>
      <p:ext uri="{BB962C8B-B14F-4D97-AF65-F5344CB8AC3E}">
        <p14:creationId xmlns:p14="http://schemas.microsoft.com/office/powerpoint/2010/main" val="9545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figure showed Rayleigh scattering of the incident light, also known as elastic scattering.  The light does not gain or lose energy.  This is the result of most of the interaction between light and matter.  However light can also undergo inelastic scattering and gain (</a:t>
            </a:r>
            <a:r>
              <a:rPr lang="en-US" dirty="0" err="1"/>
              <a:t>antistokes</a:t>
            </a:r>
            <a:r>
              <a:rPr lang="en-US" dirty="0"/>
              <a:t>) or lose (stokes) energy in collision.  These interactions are rare (1:1,000,000) and require a large number of photons to be measurable, hence the use of lasers in the technique</a:t>
            </a:r>
          </a:p>
        </p:txBody>
      </p:sp>
      <p:sp>
        <p:nvSpPr>
          <p:cNvPr id="4" name="Slide Number Placeholder 3"/>
          <p:cNvSpPr>
            <a:spLocks noGrp="1"/>
          </p:cNvSpPr>
          <p:nvPr>
            <p:ph type="sldNum" sz="quarter" idx="5"/>
          </p:nvPr>
        </p:nvSpPr>
        <p:spPr/>
        <p:txBody>
          <a:bodyPr/>
          <a:lstStyle/>
          <a:p>
            <a:fld id="{FFD5257A-8EB0-491D-A7C4-28D1CD22FBFF}" type="slidenum">
              <a:rPr lang="en-US" smtClean="0"/>
              <a:t>14</a:t>
            </a:fld>
            <a:endParaRPr lang="en-US"/>
          </a:p>
        </p:txBody>
      </p:sp>
    </p:spTree>
    <p:extLst>
      <p:ext uri="{BB962C8B-B14F-4D97-AF65-F5344CB8AC3E}">
        <p14:creationId xmlns:p14="http://schemas.microsoft.com/office/powerpoint/2010/main" val="14060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enemy to IR is water; the main enemy of Raman is fluorescence.  </a:t>
            </a:r>
            <a:r>
              <a:rPr lang="en-US" dirty="0" err="1"/>
              <a:t>Flourescence</a:t>
            </a:r>
            <a:r>
              <a:rPr lang="en-US" dirty="0"/>
              <a:t> occurs when electrons are promoted into the excited vibrational state of an excited electronic state.  The result is a relaxation of energetic states which emits a photon of lower energy than the excitation photon.  The resulting photon “competes” with the lower energy photons in Raman.  We’ll circle back to this later in the talk.</a:t>
            </a:r>
          </a:p>
        </p:txBody>
      </p:sp>
      <p:sp>
        <p:nvSpPr>
          <p:cNvPr id="4" name="Slide Number Placeholder 3"/>
          <p:cNvSpPr>
            <a:spLocks noGrp="1"/>
          </p:cNvSpPr>
          <p:nvPr>
            <p:ph type="sldNum" sz="quarter" idx="5"/>
          </p:nvPr>
        </p:nvSpPr>
        <p:spPr/>
        <p:txBody>
          <a:bodyPr/>
          <a:lstStyle/>
          <a:p>
            <a:fld id="{FFD5257A-8EB0-491D-A7C4-28D1CD22FBFF}" type="slidenum">
              <a:rPr lang="en-US" smtClean="0"/>
              <a:t>15</a:t>
            </a:fld>
            <a:endParaRPr lang="en-US"/>
          </a:p>
        </p:txBody>
      </p:sp>
    </p:spTree>
    <p:extLst>
      <p:ext uri="{BB962C8B-B14F-4D97-AF65-F5344CB8AC3E}">
        <p14:creationId xmlns:p14="http://schemas.microsoft.com/office/powerpoint/2010/main" val="1233148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752EE8-AB47-4D88-BFB8-46942CB68326}"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7110B-E2EC-41BE-A43A-399036BCDC0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1180" y="5821960"/>
            <a:ext cx="1456425" cy="420543"/>
          </a:xfrm>
          <a:prstGeom prst="rect">
            <a:avLst/>
          </a:prstGeom>
        </p:spPr>
      </p:pic>
    </p:spTree>
    <p:extLst>
      <p:ext uri="{BB962C8B-B14F-4D97-AF65-F5344CB8AC3E}">
        <p14:creationId xmlns:p14="http://schemas.microsoft.com/office/powerpoint/2010/main" val="124821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52EE8-AB47-4D88-BFB8-46942CB68326}"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7110B-E2EC-41BE-A43A-399036BCDC09}" type="slidenum">
              <a:rPr lang="en-US" smtClean="0"/>
              <a:t>‹#›</a:t>
            </a:fld>
            <a:endParaRPr lang="en-US"/>
          </a:p>
        </p:txBody>
      </p:sp>
    </p:spTree>
    <p:extLst>
      <p:ext uri="{BB962C8B-B14F-4D97-AF65-F5344CB8AC3E}">
        <p14:creationId xmlns:p14="http://schemas.microsoft.com/office/powerpoint/2010/main" val="25870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52EE8-AB47-4D88-BFB8-46942CB68326}"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7110B-E2EC-41BE-A43A-399036BCDC09}" type="slidenum">
              <a:rPr lang="en-US" smtClean="0"/>
              <a:t>‹#›</a:t>
            </a:fld>
            <a:endParaRPr lang="en-US"/>
          </a:p>
        </p:txBody>
      </p:sp>
    </p:spTree>
    <p:extLst>
      <p:ext uri="{BB962C8B-B14F-4D97-AF65-F5344CB8AC3E}">
        <p14:creationId xmlns:p14="http://schemas.microsoft.com/office/powerpoint/2010/main" val="97612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384048" indent="-182880">
              <a:buClr>
                <a:schemeClr val="tx1">
                  <a:lumMod val="75000"/>
                  <a:lumOff val="25000"/>
                </a:schemeClr>
              </a:buClr>
              <a:buFont typeface="Wingdings" charset="2"/>
              <a:buChar char="§"/>
              <a:defRPr/>
            </a:lvl2pPr>
            <a:lvl3pPr marL="566928" indent="-182880">
              <a:buClr>
                <a:schemeClr val="tx1">
                  <a:lumMod val="75000"/>
                  <a:lumOff val="25000"/>
                </a:schemeClr>
              </a:buClr>
              <a:buFont typeface="Wingdings" charset="2"/>
              <a:buChar char="§"/>
              <a:defRPr/>
            </a:lvl3pPr>
            <a:lvl4pPr marL="749808" indent="-182880">
              <a:buClr>
                <a:schemeClr val="tx1">
                  <a:lumMod val="75000"/>
                  <a:lumOff val="25000"/>
                </a:schemeClr>
              </a:buClr>
              <a:buFont typeface="Wingdings" charset="2"/>
              <a:buChar char="§"/>
              <a:defRPr/>
            </a:lvl4pPr>
            <a:lvl5pPr marL="932688" indent="-182880">
              <a:buClr>
                <a:schemeClr val="tx1">
                  <a:lumMod val="75000"/>
                  <a:lumOff val="25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52EE8-AB47-4D88-BFB8-46942CB68326}"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7110B-E2EC-41BE-A43A-399036BCDC09}" type="slidenum">
              <a:rPr lang="en-US" smtClean="0"/>
              <a:t>‹#›</a:t>
            </a:fld>
            <a:endParaRPr lang="en-US"/>
          </a:p>
        </p:txBody>
      </p:sp>
    </p:spTree>
    <p:extLst>
      <p:ext uri="{BB962C8B-B14F-4D97-AF65-F5344CB8AC3E}">
        <p14:creationId xmlns:p14="http://schemas.microsoft.com/office/powerpoint/2010/main" val="76737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Field Applications</a:t>
            </a:r>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Dr. James Burgess</a:t>
            </a:r>
          </a:p>
        </p:txBody>
      </p:sp>
      <p:sp>
        <p:nvSpPr>
          <p:cNvPr id="4" name="Date Placeholder 3"/>
          <p:cNvSpPr>
            <a:spLocks noGrp="1"/>
          </p:cNvSpPr>
          <p:nvPr>
            <p:ph type="dt" sz="half" idx="10"/>
          </p:nvPr>
        </p:nvSpPr>
        <p:spPr/>
        <p:txBody>
          <a:bodyPr/>
          <a:lstStyle/>
          <a:p>
            <a:fld id="{E0752EE8-AB47-4D88-BFB8-46942CB68326}"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7110B-E2EC-41BE-A43A-399036BCDC0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6149" y="5698071"/>
            <a:ext cx="1624510" cy="469542"/>
          </a:xfrm>
          <a:prstGeom prst="rect">
            <a:avLst/>
          </a:prstGeom>
        </p:spPr>
      </p:pic>
    </p:spTree>
    <p:extLst>
      <p:ext uri="{BB962C8B-B14F-4D97-AF65-F5344CB8AC3E}">
        <p14:creationId xmlns:p14="http://schemas.microsoft.com/office/powerpoint/2010/main" val="406788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a:lvl1pPr>
          </a:lstStyle>
          <a:p>
            <a:r>
              <a:rPr lang="en-US" dirty="0"/>
              <a:t>The Scientist Buying Cycle</a:t>
            </a:r>
          </a:p>
        </p:txBody>
      </p:sp>
      <p:sp>
        <p:nvSpPr>
          <p:cNvPr id="5" name="Date Placeholder 4"/>
          <p:cNvSpPr>
            <a:spLocks noGrp="1"/>
          </p:cNvSpPr>
          <p:nvPr>
            <p:ph type="dt" sz="half" idx="10"/>
          </p:nvPr>
        </p:nvSpPr>
        <p:spPr/>
        <p:txBody>
          <a:bodyPr/>
          <a:lstStyle/>
          <a:p>
            <a:fld id="{E0752EE8-AB47-4D88-BFB8-46942CB68326}"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7110B-E2EC-41BE-A43A-399036BCDC09}" type="slidenum">
              <a:rPr lang="en-US" smtClean="0"/>
              <a:t>‹#›</a:t>
            </a:fld>
            <a:endParaRPr lang="en-US"/>
          </a:p>
        </p:txBody>
      </p:sp>
      <p:graphicFrame>
        <p:nvGraphicFramePr>
          <p:cNvPr id="2" name="Diagram 1">
            <a:extLst>
              <a:ext uri="{FF2B5EF4-FFF2-40B4-BE49-F238E27FC236}">
                <a16:creationId xmlns:a16="http://schemas.microsoft.com/office/drawing/2014/main" id="{846BD24C-A5B3-4C4A-85D2-0565F6D2342A}"/>
              </a:ext>
            </a:extLst>
          </p:cNvPr>
          <p:cNvGraphicFramePr/>
          <p:nvPr userDrawn="1">
            <p:extLst>
              <p:ext uri="{D42A27DB-BD31-4B8C-83A1-F6EECF244321}">
                <p14:modId xmlns:p14="http://schemas.microsoft.com/office/powerpoint/2010/main" val="1589062085"/>
              </p:ext>
            </p:extLst>
          </p:nvPr>
        </p:nvGraphicFramePr>
        <p:xfrm>
          <a:off x="2032000" y="2045776"/>
          <a:ext cx="7328976" cy="409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0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752EE8-AB47-4D88-BFB8-46942CB68326}"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7110B-E2EC-41BE-A43A-399036BCDC09}" type="slidenum">
              <a:rPr lang="en-US" smtClean="0"/>
              <a:t>‹#›</a:t>
            </a:fld>
            <a:endParaRPr lang="en-US"/>
          </a:p>
        </p:txBody>
      </p:sp>
    </p:spTree>
    <p:extLst>
      <p:ext uri="{BB962C8B-B14F-4D97-AF65-F5344CB8AC3E}">
        <p14:creationId xmlns:p14="http://schemas.microsoft.com/office/powerpoint/2010/main" val="235368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752EE8-AB47-4D88-BFB8-46942CB68326}"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7110B-E2EC-41BE-A43A-399036BCDC09}" type="slidenum">
              <a:rPr lang="en-US" smtClean="0"/>
              <a:t>‹#›</a:t>
            </a:fld>
            <a:endParaRPr lang="en-US"/>
          </a:p>
        </p:txBody>
      </p:sp>
    </p:spTree>
    <p:extLst>
      <p:ext uri="{BB962C8B-B14F-4D97-AF65-F5344CB8AC3E}">
        <p14:creationId xmlns:p14="http://schemas.microsoft.com/office/powerpoint/2010/main" val="406391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752EE8-AB47-4D88-BFB8-46942CB68326}" type="datetimeFigureOut">
              <a:rPr lang="en-US" smtClean="0"/>
              <a:t>3/23/2020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B57110B-E2EC-41BE-A43A-399036BCDC09}" type="slidenum">
              <a:rPr lang="en-US" smtClean="0"/>
              <a:t>‹#›</a:t>
            </a:fld>
            <a:endParaRPr lang="en-US"/>
          </a:p>
        </p:txBody>
      </p:sp>
    </p:spTree>
    <p:extLst>
      <p:ext uri="{BB962C8B-B14F-4D97-AF65-F5344CB8AC3E}">
        <p14:creationId xmlns:p14="http://schemas.microsoft.com/office/powerpoint/2010/main" val="87254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752EE8-AB47-4D88-BFB8-46942CB68326}" type="datetimeFigureOut">
              <a:rPr lang="en-US" smtClean="0"/>
              <a:t>3/23/2020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57110B-E2EC-41BE-A43A-399036BCDC09}" type="slidenum">
              <a:rPr lang="en-US" smtClean="0"/>
              <a:t>‹#›</a:t>
            </a:fld>
            <a:endParaRPr lang="en-US"/>
          </a:p>
        </p:txBody>
      </p:sp>
    </p:spTree>
    <p:extLst>
      <p:ext uri="{BB962C8B-B14F-4D97-AF65-F5344CB8AC3E}">
        <p14:creationId xmlns:p14="http://schemas.microsoft.com/office/powerpoint/2010/main" val="398497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52EE8-AB47-4D88-BFB8-46942CB68326}"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7110B-E2EC-41BE-A43A-399036BCDC09}" type="slidenum">
              <a:rPr lang="en-US" smtClean="0"/>
              <a:t>‹#›</a:t>
            </a:fld>
            <a:endParaRPr lang="en-US"/>
          </a:p>
        </p:txBody>
      </p:sp>
    </p:spTree>
    <p:extLst>
      <p:ext uri="{BB962C8B-B14F-4D97-AF65-F5344CB8AC3E}">
        <p14:creationId xmlns:p14="http://schemas.microsoft.com/office/powerpoint/2010/main" val="280649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752EE8-AB47-4D88-BFB8-46942CB68326}" type="datetimeFigureOut">
              <a:rPr lang="en-US" smtClean="0"/>
              <a:t>3/23/2020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57110B-E2EC-41BE-A43A-399036BCDC0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72131" y="5967349"/>
            <a:ext cx="1156283" cy="333877"/>
          </a:xfrm>
          <a:prstGeom prst="rect">
            <a:avLst/>
          </a:prstGeom>
        </p:spPr>
      </p:pic>
    </p:spTree>
    <p:extLst>
      <p:ext uri="{BB962C8B-B14F-4D97-AF65-F5344CB8AC3E}">
        <p14:creationId xmlns:p14="http://schemas.microsoft.com/office/powerpoint/2010/main" val="32908429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40.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jascoinc.com/education-training/raman-tips-tricks/download-raman-eboo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solidFill>
                  <a:schemeClr val="tx1">
                    <a:lumMod val="75000"/>
                    <a:lumOff val="25000"/>
                  </a:schemeClr>
                </a:solidFill>
              </a:rPr>
              <a:t>Raman Theory and Instrumentation</a:t>
            </a:r>
          </a:p>
        </p:txBody>
      </p:sp>
      <p:sp>
        <p:nvSpPr>
          <p:cNvPr id="3" name="Subtitle 2"/>
          <p:cNvSpPr>
            <a:spLocks noGrp="1"/>
          </p:cNvSpPr>
          <p:nvPr>
            <p:ph type="subTitle" idx="1"/>
          </p:nvPr>
        </p:nvSpPr>
        <p:spPr/>
        <p:txBody>
          <a:bodyPr>
            <a:normAutofit/>
          </a:bodyPr>
          <a:lstStyle/>
          <a:p>
            <a:r>
              <a:rPr lang="en-US" sz="2400" dirty="0"/>
              <a:t>Dr. James Burgess</a:t>
            </a:r>
          </a:p>
        </p:txBody>
      </p:sp>
      <p:sp>
        <p:nvSpPr>
          <p:cNvPr id="4" name="TextBox 3"/>
          <p:cNvSpPr txBox="1"/>
          <p:nvPr/>
        </p:nvSpPr>
        <p:spPr>
          <a:xfrm>
            <a:off x="11198087" y="610925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329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8D8DF4-A860-4C52-BEDC-0FC3AC934105}"/>
              </a:ext>
            </a:extLst>
          </p:cNvPr>
          <p:cNvSpPr>
            <a:spLocks noGrp="1"/>
          </p:cNvSpPr>
          <p:nvPr>
            <p:ph type="ctrTitle"/>
          </p:nvPr>
        </p:nvSpPr>
        <p:spPr/>
        <p:txBody>
          <a:bodyPr/>
          <a:lstStyle/>
          <a:p>
            <a:r>
              <a:rPr lang="en-US" dirty="0"/>
              <a:t>Raman Theory</a:t>
            </a:r>
          </a:p>
        </p:txBody>
      </p:sp>
      <p:sp>
        <p:nvSpPr>
          <p:cNvPr id="5" name="Subtitle 4">
            <a:extLst>
              <a:ext uri="{FF2B5EF4-FFF2-40B4-BE49-F238E27FC236}">
                <a16:creationId xmlns:a16="http://schemas.microsoft.com/office/drawing/2014/main" id="{CBB101B7-2EE0-4DFA-BD74-BC0EDB86EC5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694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F201-C7DD-4FE8-93FE-F16516148C04}"/>
              </a:ext>
            </a:extLst>
          </p:cNvPr>
          <p:cNvSpPr>
            <a:spLocks noGrp="1"/>
          </p:cNvSpPr>
          <p:nvPr>
            <p:ph type="title"/>
          </p:nvPr>
        </p:nvSpPr>
        <p:spPr/>
        <p:txBody>
          <a:bodyPr/>
          <a:lstStyle/>
          <a:p>
            <a:r>
              <a:rPr lang="en-US" dirty="0">
                <a:solidFill>
                  <a:schemeClr val="accent2">
                    <a:lumMod val="75000"/>
                  </a:schemeClr>
                </a:solidFill>
              </a:rPr>
              <a:t>Electromagnetic Spectrum</a:t>
            </a:r>
            <a:br>
              <a:rPr lang="en-US" dirty="0">
                <a:solidFill>
                  <a:schemeClr val="accent2">
                    <a:lumMod val="75000"/>
                  </a:schemeClr>
                </a:solidFill>
              </a:rPr>
            </a:br>
            <a:endParaRPr lang="en-US" dirty="0"/>
          </a:p>
        </p:txBody>
      </p:sp>
      <p:sp>
        <p:nvSpPr>
          <p:cNvPr id="3" name="Content Placeholder 2">
            <a:extLst>
              <a:ext uri="{FF2B5EF4-FFF2-40B4-BE49-F238E27FC236}">
                <a16:creationId xmlns:a16="http://schemas.microsoft.com/office/drawing/2014/main" id="{E37DD31A-31D2-4A6F-989C-018AB36178B7}"/>
              </a:ext>
            </a:extLst>
          </p:cNvPr>
          <p:cNvSpPr>
            <a:spLocks noGrp="1"/>
          </p:cNvSpPr>
          <p:nvPr>
            <p:ph idx="1"/>
          </p:nvPr>
        </p:nvSpPr>
        <p:spPr/>
        <p:txBody>
          <a:bodyPr/>
          <a:lstStyle/>
          <a:p>
            <a:r>
              <a:rPr lang="en-US" dirty="0">
                <a:solidFill>
                  <a:schemeClr val="accent2">
                    <a:lumMod val="75000"/>
                  </a:schemeClr>
                </a:solidFill>
              </a:rPr>
              <a:t>Photon energy is directly proportional to frequency and inversely proportional to wavelength</a:t>
            </a:r>
            <a:endParaRPr lang="en-US" dirty="0"/>
          </a:p>
        </p:txBody>
      </p:sp>
      <p:pic>
        <p:nvPicPr>
          <p:cNvPr id="4" name="Picture 3">
            <a:extLst>
              <a:ext uri="{FF2B5EF4-FFF2-40B4-BE49-F238E27FC236}">
                <a16:creationId xmlns:a16="http://schemas.microsoft.com/office/drawing/2014/main" id="{FFA92935-0F4D-4F23-84A0-11AFD1EA51BC}"/>
              </a:ext>
            </a:extLst>
          </p:cNvPr>
          <p:cNvPicPr>
            <a:picLocks noChangeAspect="1"/>
          </p:cNvPicPr>
          <p:nvPr/>
        </p:nvPicPr>
        <p:blipFill>
          <a:blip r:embed="rId3"/>
          <a:stretch>
            <a:fillRect/>
          </a:stretch>
        </p:blipFill>
        <p:spPr>
          <a:xfrm>
            <a:off x="457200" y="2401994"/>
            <a:ext cx="10473532" cy="3467100"/>
          </a:xfrm>
          <a:prstGeom prst="rect">
            <a:avLst/>
          </a:prstGeom>
        </p:spPr>
      </p:pic>
      <p:sp>
        <p:nvSpPr>
          <p:cNvPr id="5" name="Rectangle 4">
            <a:extLst>
              <a:ext uri="{FF2B5EF4-FFF2-40B4-BE49-F238E27FC236}">
                <a16:creationId xmlns:a16="http://schemas.microsoft.com/office/drawing/2014/main" id="{C0ACBA3D-BF53-4F3B-B128-7D08DB40AFC1}"/>
              </a:ext>
            </a:extLst>
          </p:cNvPr>
          <p:cNvSpPr/>
          <p:nvPr/>
        </p:nvSpPr>
        <p:spPr>
          <a:xfrm>
            <a:off x="2645966" y="4385100"/>
            <a:ext cx="7564834" cy="148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 name="TextBox 5">
            <a:extLst>
              <a:ext uri="{FF2B5EF4-FFF2-40B4-BE49-F238E27FC236}">
                <a16:creationId xmlns:a16="http://schemas.microsoft.com/office/drawing/2014/main" id="{5424B950-FC9D-407D-9BF7-5ECD46E13382}"/>
              </a:ext>
            </a:extLst>
          </p:cNvPr>
          <p:cNvSpPr txBox="1"/>
          <p:nvPr/>
        </p:nvSpPr>
        <p:spPr>
          <a:xfrm>
            <a:off x="3816209" y="4865487"/>
            <a:ext cx="2279791" cy="523220"/>
          </a:xfrm>
          <a:prstGeom prst="rect">
            <a:avLst/>
          </a:prstGeom>
          <a:noFill/>
        </p:spPr>
        <p:txBody>
          <a:bodyPr wrap="none" rtlCol="0">
            <a:spAutoFit/>
          </a:bodyPr>
          <a:lstStyle/>
          <a:p>
            <a:r>
              <a:rPr lang="en-US" sz="2800" dirty="0"/>
              <a:t>E = h</a:t>
            </a:r>
            <a:r>
              <a:rPr lang="el-GR" sz="2800" dirty="0">
                <a:latin typeface="Arial" panose="020B0604020202020204" pitchFamily="34" charset="0"/>
                <a:cs typeface="Arial" panose="020B0604020202020204" pitchFamily="34" charset="0"/>
              </a:rPr>
              <a:t>ν</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hc</a:t>
            </a:r>
            <a:r>
              <a:rPr lang="en-US" sz="2800" dirty="0">
                <a:latin typeface="Arial" panose="020B0604020202020204" pitchFamily="34" charset="0"/>
                <a:cs typeface="Arial" panose="020B0604020202020204" pitchFamily="34" charset="0"/>
              </a:rPr>
              <a:t>/</a:t>
            </a:r>
            <a:r>
              <a:rPr lang="el-GR" sz="2800" dirty="0">
                <a:latin typeface="Arial" panose="020B0604020202020204" pitchFamily="34" charset="0"/>
                <a:cs typeface="Arial" panose="020B0604020202020204" pitchFamily="34" charset="0"/>
              </a:rPr>
              <a:t>λ</a:t>
            </a:r>
            <a:endParaRPr lang="en-US" sz="2800" dirty="0"/>
          </a:p>
        </p:txBody>
      </p:sp>
    </p:spTree>
    <p:extLst>
      <p:ext uri="{BB962C8B-B14F-4D97-AF65-F5344CB8AC3E}">
        <p14:creationId xmlns:p14="http://schemas.microsoft.com/office/powerpoint/2010/main" val="284855197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B34D-744F-4E97-B5EE-D2513D421969}"/>
              </a:ext>
            </a:extLst>
          </p:cNvPr>
          <p:cNvSpPr>
            <a:spLocks noGrp="1"/>
          </p:cNvSpPr>
          <p:nvPr>
            <p:ph type="title"/>
          </p:nvPr>
        </p:nvSpPr>
        <p:spPr/>
        <p:txBody>
          <a:bodyPr/>
          <a:lstStyle/>
          <a:p>
            <a:r>
              <a:rPr lang="en-US" dirty="0"/>
              <a:t>Infrared And Electronic Transitions</a:t>
            </a:r>
          </a:p>
        </p:txBody>
      </p:sp>
      <p:pic>
        <p:nvPicPr>
          <p:cNvPr id="36" name="Picture 35">
            <a:extLst>
              <a:ext uri="{FF2B5EF4-FFF2-40B4-BE49-F238E27FC236}">
                <a16:creationId xmlns:a16="http://schemas.microsoft.com/office/drawing/2014/main" id="{08CA38F3-E9BF-45AD-B7D8-81D1AE6045BE}"/>
              </a:ext>
            </a:extLst>
          </p:cNvPr>
          <p:cNvPicPr>
            <a:picLocks noChangeAspect="1"/>
          </p:cNvPicPr>
          <p:nvPr/>
        </p:nvPicPr>
        <p:blipFill>
          <a:blip r:embed="rId3"/>
          <a:stretch>
            <a:fillRect/>
          </a:stretch>
        </p:blipFill>
        <p:spPr>
          <a:xfrm>
            <a:off x="1423737" y="1600200"/>
            <a:ext cx="5739063" cy="4810894"/>
          </a:xfrm>
          <a:prstGeom prst="rect">
            <a:avLst/>
          </a:prstGeom>
        </p:spPr>
      </p:pic>
      <p:sp>
        <p:nvSpPr>
          <p:cNvPr id="37" name="TextBox 36">
            <a:extLst>
              <a:ext uri="{FF2B5EF4-FFF2-40B4-BE49-F238E27FC236}">
                <a16:creationId xmlns:a16="http://schemas.microsoft.com/office/drawing/2014/main" id="{593580D9-5588-4419-86D3-50497D92CA88}"/>
              </a:ext>
            </a:extLst>
          </p:cNvPr>
          <p:cNvSpPr txBox="1"/>
          <p:nvPr/>
        </p:nvSpPr>
        <p:spPr>
          <a:xfrm>
            <a:off x="7162800" y="1867055"/>
            <a:ext cx="4876801" cy="2308324"/>
          </a:xfrm>
          <a:prstGeom prst="rect">
            <a:avLst/>
          </a:prstGeom>
          <a:noFill/>
        </p:spPr>
        <p:txBody>
          <a:bodyPr wrap="square" rtlCol="0">
            <a:spAutoFit/>
          </a:bodyPr>
          <a:lstStyle>
            <a:defPPr>
              <a:defRPr lang="en-US"/>
            </a:defPPr>
            <a:lvl1pPr>
              <a:defRPr sz="3600"/>
            </a:lvl1pPr>
          </a:lstStyle>
          <a:p>
            <a:r>
              <a:rPr lang="en-US" dirty="0"/>
              <a:t>Infrared (Vibrational) transitions, </a:t>
            </a:r>
            <a:r>
              <a:rPr lang="el-GR" dirty="0"/>
              <a:t>ω</a:t>
            </a:r>
            <a:r>
              <a:rPr lang="en-US" dirty="0"/>
              <a:t>.</a:t>
            </a:r>
          </a:p>
          <a:p>
            <a:r>
              <a:rPr lang="en-US" dirty="0"/>
              <a:t>UV-Vis (Electronic) transitions, E.</a:t>
            </a:r>
          </a:p>
        </p:txBody>
      </p:sp>
      <p:sp>
        <p:nvSpPr>
          <p:cNvPr id="38" name="TextBox 37">
            <a:extLst>
              <a:ext uri="{FF2B5EF4-FFF2-40B4-BE49-F238E27FC236}">
                <a16:creationId xmlns:a16="http://schemas.microsoft.com/office/drawing/2014/main" id="{EE4818C2-7393-479A-AB21-71D1FA66D28A}"/>
              </a:ext>
            </a:extLst>
          </p:cNvPr>
          <p:cNvSpPr txBox="1"/>
          <p:nvPr/>
        </p:nvSpPr>
        <p:spPr>
          <a:xfrm>
            <a:off x="7537501" y="4344614"/>
            <a:ext cx="1803699" cy="646331"/>
          </a:xfrm>
          <a:prstGeom prst="rect">
            <a:avLst/>
          </a:prstGeom>
          <a:noFill/>
        </p:spPr>
        <p:txBody>
          <a:bodyPr wrap="none" rtlCol="0">
            <a:spAutoFit/>
          </a:bodyPr>
          <a:lstStyle/>
          <a:p>
            <a:r>
              <a:rPr lang="en-US" sz="3600" dirty="0"/>
              <a:t>E = h</a:t>
            </a:r>
            <a:r>
              <a:rPr lang="en-US" sz="3600" baseline="30000" dirty="0"/>
              <a:t>. </a:t>
            </a:r>
            <a:r>
              <a:rPr lang="en-US" sz="3600" dirty="0"/>
              <a:t>v </a:t>
            </a:r>
          </a:p>
        </p:txBody>
      </p:sp>
      <p:sp>
        <p:nvSpPr>
          <p:cNvPr id="39" name="TextBox 38">
            <a:extLst>
              <a:ext uri="{FF2B5EF4-FFF2-40B4-BE49-F238E27FC236}">
                <a16:creationId xmlns:a16="http://schemas.microsoft.com/office/drawing/2014/main" id="{B3E66888-6E15-4DDC-A54C-942EEAA39E07}"/>
              </a:ext>
            </a:extLst>
          </p:cNvPr>
          <p:cNvSpPr txBox="1"/>
          <p:nvPr/>
        </p:nvSpPr>
        <p:spPr>
          <a:xfrm>
            <a:off x="7596812" y="4990945"/>
            <a:ext cx="1744388" cy="646331"/>
          </a:xfrm>
          <a:prstGeom prst="rect">
            <a:avLst/>
          </a:prstGeom>
          <a:noFill/>
        </p:spPr>
        <p:txBody>
          <a:bodyPr wrap="none" rtlCol="0">
            <a:spAutoFit/>
          </a:bodyPr>
          <a:lstStyle/>
          <a:p>
            <a:r>
              <a:rPr lang="en-US" sz="3600" dirty="0"/>
              <a:t>c = </a:t>
            </a:r>
            <a:r>
              <a:rPr lang="el-GR" sz="3600" dirty="0">
                <a:cs typeface="Arial" panose="020B0604020202020204" pitchFamily="34" charset="0"/>
              </a:rPr>
              <a:t>λ</a:t>
            </a:r>
            <a:r>
              <a:rPr lang="en-US" sz="3600" dirty="0"/>
              <a:t>/</a:t>
            </a:r>
            <a:r>
              <a:rPr lang="en-US" sz="3600" baseline="30000" dirty="0"/>
              <a:t> </a:t>
            </a:r>
            <a:r>
              <a:rPr lang="en-US" sz="3600" dirty="0"/>
              <a:t>v </a:t>
            </a:r>
          </a:p>
        </p:txBody>
      </p:sp>
      <p:sp>
        <p:nvSpPr>
          <p:cNvPr id="3" name="Arrow: Up 2">
            <a:extLst>
              <a:ext uri="{FF2B5EF4-FFF2-40B4-BE49-F238E27FC236}">
                <a16:creationId xmlns:a16="http://schemas.microsoft.com/office/drawing/2014/main" id="{6048D3C9-DE67-4A50-BE59-3F04E3C23866}"/>
              </a:ext>
            </a:extLst>
          </p:cNvPr>
          <p:cNvSpPr/>
          <p:nvPr/>
        </p:nvSpPr>
        <p:spPr>
          <a:xfrm>
            <a:off x="737937" y="1853074"/>
            <a:ext cx="685800" cy="4305145"/>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BF4D8-06A8-407E-BAA9-FCC8592FBDC3}"/>
              </a:ext>
            </a:extLst>
          </p:cNvPr>
          <p:cNvSpPr txBox="1"/>
          <p:nvPr/>
        </p:nvSpPr>
        <p:spPr>
          <a:xfrm rot="16200000">
            <a:off x="516832" y="3778615"/>
            <a:ext cx="1160895" cy="461665"/>
          </a:xfrm>
          <a:prstGeom prst="rect">
            <a:avLst/>
          </a:prstGeom>
          <a:noFill/>
        </p:spPr>
        <p:txBody>
          <a:bodyPr wrap="none" rtlCol="0">
            <a:spAutoFit/>
          </a:bodyPr>
          <a:lstStyle/>
          <a:p>
            <a:r>
              <a:rPr lang="en-US" sz="2400" dirty="0"/>
              <a:t>Energy</a:t>
            </a:r>
          </a:p>
        </p:txBody>
      </p:sp>
    </p:spTree>
    <p:extLst>
      <p:ext uri="{BB962C8B-B14F-4D97-AF65-F5344CB8AC3E}">
        <p14:creationId xmlns:p14="http://schemas.microsoft.com/office/powerpoint/2010/main" val="208809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B34D-744F-4E97-B5EE-D2513D421969}"/>
              </a:ext>
            </a:extLst>
          </p:cNvPr>
          <p:cNvSpPr>
            <a:spLocks noGrp="1"/>
          </p:cNvSpPr>
          <p:nvPr>
            <p:ph type="title"/>
          </p:nvPr>
        </p:nvSpPr>
        <p:spPr/>
        <p:txBody>
          <a:bodyPr/>
          <a:lstStyle/>
          <a:p>
            <a:r>
              <a:rPr lang="en-US" dirty="0"/>
              <a:t>Laser Virtual States</a:t>
            </a:r>
          </a:p>
        </p:txBody>
      </p:sp>
      <p:cxnSp>
        <p:nvCxnSpPr>
          <p:cNvPr id="5" name="Straight Connector 4">
            <a:extLst>
              <a:ext uri="{FF2B5EF4-FFF2-40B4-BE49-F238E27FC236}">
                <a16:creationId xmlns:a16="http://schemas.microsoft.com/office/drawing/2014/main" id="{43FF08EE-4B37-4F60-B8E6-D88EDEA51A45}"/>
              </a:ext>
            </a:extLst>
          </p:cNvPr>
          <p:cNvCxnSpPr/>
          <p:nvPr/>
        </p:nvCxnSpPr>
        <p:spPr>
          <a:xfrm>
            <a:off x="2476500" y="61722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6882D9D7-4C0A-46D5-B9C0-67C3882E46C5}"/>
              </a:ext>
            </a:extLst>
          </p:cNvPr>
          <p:cNvCxnSpPr/>
          <p:nvPr/>
        </p:nvCxnSpPr>
        <p:spPr>
          <a:xfrm>
            <a:off x="2476500" y="59817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2D6BE815-2061-4F2F-83CB-D37E5F65B536}"/>
              </a:ext>
            </a:extLst>
          </p:cNvPr>
          <p:cNvCxnSpPr/>
          <p:nvPr/>
        </p:nvCxnSpPr>
        <p:spPr>
          <a:xfrm>
            <a:off x="2476500" y="57531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8" name="Straight Connector 7">
            <a:extLst>
              <a:ext uri="{FF2B5EF4-FFF2-40B4-BE49-F238E27FC236}">
                <a16:creationId xmlns:a16="http://schemas.microsoft.com/office/drawing/2014/main" id="{35BE6B3B-95DD-4FE6-A6A8-16917939BEBA}"/>
              </a:ext>
            </a:extLst>
          </p:cNvPr>
          <p:cNvCxnSpPr/>
          <p:nvPr/>
        </p:nvCxnSpPr>
        <p:spPr>
          <a:xfrm>
            <a:off x="2476500" y="55245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9" name="Straight Connector 8">
            <a:extLst>
              <a:ext uri="{FF2B5EF4-FFF2-40B4-BE49-F238E27FC236}">
                <a16:creationId xmlns:a16="http://schemas.microsoft.com/office/drawing/2014/main" id="{328F5DCF-89E5-45C4-92EF-AAB991779C54}"/>
              </a:ext>
            </a:extLst>
          </p:cNvPr>
          <p:cNvCxnSpPr/>
          <p:nvPr/>
        </p:nvCxnSpPr>
        <p:spPr>
          <a:xfrm>
            <a:off x="2476500" y="52959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CFCD725E-B2AC-4D34-A91A-B5E864228FD8}"/>
              </a:ext>
            </a:extLst>
          </p:cNvPr>
          <p:cNvCxnSpPr/>
          <p:nvPr/>
        </p:nvCxnSpPr>
        <p:spPr>
          <a:xfrm>
            <a:off x="2476500" y="34671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58BB9699-2537-47A0-B232-36A8A7B9FE23}"/>
              </a:ext>
            </a:extLst>
          </p:cNvPr>
          <p:cNvCxnSpPr/>
          <p:nvPr/>
        </p:nvCxnSpPr>
        <p:spPr>
          <a:xfrm>
            <a:off x="2476500" y="32766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2" name="Straight Connector 11">
            <a:extLst>
              <a:ext uri="{FF2B5EF4-FFF2-40B4-BE49-F238E27FC236}">
                <a16:creationId xmlns:a16="http://schemas.microsoft.com/office/drawing/2014/main" id="{759D271D-2B63-4E43-894C-9B32CCA23A43}"/>
              </a:ext>
            </a:extLst>
          </p:cNvPr>
          <p:cNvCxnSpPr/>
          <p:nvPr/>
        </p:nvCxnSpPr>
        <p:spPr>
          <a:xfrm>
            <a:off x="2476500" y="30480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3" name="Straight Connector 12">
            <a:extLst>
              <a:ext uri="{FF2B5EF4-FFF2-40B4-BE49-F238E27FC236}">
                <a16:creationId xmlns:a16="http://schemas.microsoft.com/office/drawing/2014/main" id="{0F4568FF-1CA4-4806-87E0-90CF1D9B358B}"/>
              </a:ext>
            </a:extLst>
          </p:cNvPr>
          <p:cNvCxnSpPr/>
          <p:nvPr/>
        </p:nvCxnSpPr>
        <p:spPr>
          <a:xfrm>
            <a:off x="2476500" y="28194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B5ECDD34-314C-4AD3-84E3-3F73395AC3AE}"/>
              </a:ext>
            </a:extLst>
          </p:cNvPr>
          <p:cNvCxnSpPr/>
          <p:nvPr/>
        </p:nvCxnSpPr>
        <p:spPr>
          <a:xfrm>
            <a:off x="2476500" y="2590800"/>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sp>
        <p:nvSpPr>
          <p:cNvPr id="15" name="TextBox 14">
            <a:extLst>
              <a:ext uri="{FF2B5EF4-FFF2-40B4-BE49-F238E27FC236}">
                <a16:creationId xmlns:a16="http://schemas.microsoft.com/office/drawing/2014/main" id="{512360EE-CF48-44EC-87A3-8D7DD2FB5D12}"/>
              </a:ext>
            </a:extLst>
          </p:cNvPr>
          <p:cNvSpPr txBox="1"/>
          <p:nvPr/>
        </p:nvSpPr>
        <p:spPr>
          <a:xfrm>
            <a:off x="2012900" y="5067300"/>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4</a:t>
            </a:r>
            <a:endParaRPr lang="en-US" dirty="0">
              <a:solidFill>
                <a:schemeClr val="accent3">
                  <a:lumMod val="75000"/>
                </a:schemeClr>
              </a:solidFill>
            </a:endParaRPr>
          </a:p>
        </p:txBody>
      </p:sp>
      <p:sp>
        <p:nvSpPr>
          <p:cNvPr id="16" name="TextBox 15">
            <a:extLst>
              <a:ext uri="{FF2B5EF4-FFF2-40B4-BE49-F238E27FC236}">
                <a16:creationId xmlns:a16="http://schemas.microsoft.com/office/drawing/2014/main" id="{300E39DE-118E-420A-9CCC-F08EE7DC42CB}"/>
              </a:ext>
            </a:extLst>
          </p:cNvPr>
          <p:cNvSpPr txBox="1"/>
          <p:nvPr/>
        </p:nvSpPr>
        <p:spPr>
          <a:xfrm>
            <a:off x="2015289" y="5303120"/>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3</a:t>
            </a:r>
            <a:endParaRPr lang="en-US" dirty="0">
              <a:solidFill>
                <a:schemeClr val="accent3">
                  <a:lumMod val="75000"/>
                </a:schemeClr>
              </a:solidFill>
            </a:endParaRPr>
          </a:p>
        </p:txBody>
      </p:sp>
      <p:sp>
        <p:nvSpPr>
          <p:cNvPr id="17" name="TextBox 16">
            <a:extLst>
              <a:ext uri="{FF2B5EF4-FFF2-40B4-BE49-F238E27FC236}">
                <a16:creationId xmlns:a16="http://schemas.microsoft.com/office/drawing/2014/main" id="{82A6A621-701E-4E41-A0FC-BF205AE4C336}"/>
              </a:ext>
            </a:extLst>
          </p:cNvPr>
          <p:cNvSpPr txBox="1"/>
          <p:nvPr/>
        </p:nvSpPr>
        <p:spPr>
          <a:xfrm>
            <a:off x="2027338" y="5524500"/>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2</a:t>
            </a:r>
            <a:endParaRPr lang="en-US" dirty="0">
              <a:solidFill>
                <a:schemeClr val="accent3">
                  <a:lumMod val="75000"/>
                </a:schemeClr>
              </a:solidFill>
            </a:endParaRPr>
          </a:p>
        </p:txBody>
      </p:sp>
      <p:sp>
        <p:nvSpPr>
          <p:cNvPr id="18" name="TextBox 17">
            <a:extLst>
              <a:ext uri="{FF2B5EF4-FFF2-40B4-BE49-F238E27FC236}">
                <a16:creationId xmlns:a16="http://schemas.microsoft.com/office/drawing/2014/main" id="{2B91C771-26EC-44C0-BC23-1D57A7C9D6EC}"/>
              </a:ext>
            </a:extLst>
          </p:cNvPr>
          <p:cNvSpPr txBox="1"/>
          <p:nvPr/>
        </p:nvSpPr>
        <p:spPr>
          <a:xfrm>
            <a:off x="2015289" y="5753644"/>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1</a:t>
            </a:r>
            <a:endParaRPr lang="en-US" dirty="0">
              <a:solidFill>
                <a:schemeClr val="accent3">
                  <a:lumMod val="75000"/>
                </a:schemeClr>
              </a:solidFill>
            </a:endParaRPr>
          </a:p>
        </p:txBody>
      </p:sp>
      <p:sp>
        <p:nvSpPr>
          <p:cNvPr id="19" name="TextBox 18">
            <a:extLst>
              <a:ext uri="{FF2B5EF4-FFF2-40B4-BE49-F238E27FC236}">
                <a16:creationId xmlns:a16="http://schemas.microsoft.com/office/drawing/2014/main" id="{65506389-A27E-41D9-8CFF-369F0C33778E}"/>
              </a:ext>
            </a:extLst>
          </p:cNvPr>
          <p:cNvSpPr txBox="1"/>
          <p:nvPr/>
        </p:nvSpPr>
        <p:spPr>
          <a:xfrm>
            <a:off x="2027338" y="5981700"/>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0</a:t>
            </a:r>
            <a:endParaRPr lang="en-US" dirty="0">
              <a:solidFill>
                <a:schemeClr val="accent3">
                  <a:lumMod val="75000"/>
                </a:schemeClr>
              </a:solidFill>
            </a:endParaRPr>
          </a:p>
        </p:txBody>
      </p:sp>
      <p:sp>
        <p:nvSpPr>
          <p:cNvPr id="21" name="TextBox 20">
            <a:extLst>
              <a:ext uri="{FF2B5EF4-FFF2-40B4-BE49-F238E27FC236}">
                <a16:creationId xmlns:a16="http://schemas.microsoft.com/office/drawing/2014/main" id="{DA22CE0E-41B8-4963-9564-A4812284DB31}"/>
              </a:ext>
            </a:extLst>
          </p:cNvPr>
          <p:cNvSpPr txBox="1"/>
          <p:nvPr/>
        </p:nvSpPr>
        <p:spPr>
          <a:xfrm>
            <a:off x="1992847" y="2581934"/>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3</a:t>
            </a:r>
            <a:endParaRPr lang="en-US" dirty="0">
              <a:solidFill>
                <a:schemeClr val="accent3">
                  <a:lumMod val="75000"/>
                </a:schemeClr>
              </a:solidFill>
            </a:endParaRPr>
          </a:p>
        </p:txBody>
      </p:sp>
      <p:sp>
        <p:nvSpPr>
          <p:cNvPr id="22" name="TextBox 21">
            <a:extLst>
              <a:ext uri="{FF2B5EF4-FFF2-40B4-BE49-F238E27FC236}">
                <a16:creationId xmlns:a16="http://schemas.microsoft.com/office/drawing/2014/main" id="{8DDB75D6-C3FF-4710-ABE7-F64D96DDEFD9}"/>
              </a:ext>
            </a:extLst>
          </p:cNvPr>
          <p:cNvSpPr txBox="1"/>
          <p:nvPr/>
        </p:nvSpPr>
        <p:spPr>
          <a:xfrm>
            <a:off x="2004896" y="2803314"/>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2</a:t>
            </a:r>
            <a:endParaRPr lang="en-US" dirty="0">
              <a:solidFill>
                <a:schemeClr val="accent3">
                  <a:lumMod val="75000"/>
                </a:schemeClr>
              </a:solidFill>
            </a:endParaRPr>
          </a:p>
        </p:txBody>
      </p:sp>
      <p:sp>
        <p:nvSpPr>
          <p:cNvPr id="23" name="TextBox 22">
            <a:extLst>
              <a:ext uri="{FF2B5EF4-FFF2-40B4-BE49-F238E27FC236}">
                <a16:creationId xmlns:a16="http://schemas.microsoft.com/office/drawing/2014/main" id="{EED9308B-F13F-43E6-9898-834902546516}"/>
              </a:ext>
            </a:extLst>
          </p:cNvPr>
          <p:cNvSpPr txBox="1"/>
          <p:nvPr/>
        </p:nvSpPr>
        <p:spPr>
          <a:xfrm>
            <a:off x="1992847" y="3032458"/>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1</a:t>
            </a:r>
            <a:endParaRPr lang="en-US" dirty="0">
              <a:solidFill>
                <a:schemeClr val="accent3">
                  <a:lumMod val="75000"/>
                </a:schemeClr>
              </a:solidFill>
            </a:endParaRPr>
          </a:p>
        </p:txBody>
      </p:sp>
      <p:sp>
        <p:nvSpPr>
          <p:cNvPr id="24" name="TextBox 23">
            <a:extLst>
              <a:ext uri="{FF2B5EF4-FFF2-40B4-BE49-F238E27FC236}">
                <a16:creationId xmlns:a16="http://schemas.microsoft.com/office/drawing/2014/main" id="{5F5777FC-3287-4BF3-881E-DC7A57F5E620}"/>
              </a:ext>
            </a:extLst>
          </p:cNvPr>
          <p:cNvSpPr txBox="1"/>
          <p:nvPr/>
        </p:nvSpPr>
        <p:spPr>
          <a:xfrm>
            <a:off x="2004896" y="3260514"/>
            <a:ext cx="500458"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0</a:t>
            </a:r>
            <a:endParaRPr lang="en-US" dirty="0">
              <a:solidFill>
                <a:schemeClr val="accent3">
                  <a:lumMod val="75000"/>
                </a:schemeClr>
              </a:solidFill>
            </a:endParaRPr>
          </a:p>
        </p:txBody>
      </p:sp>
      <p:sp>
        <p:nvSpPr>
          <p:cNvPr id="25" name="TextBox 24">
            <a:extLst>
              <a:ext uri="{FF2B5EF4-FFF2-40B4-BE49-F238E27FC236}">
                <a16:creationId xmlns:a16="http://schemas.microsoft.com/office/drawing/2014/main" id="{8FB50D55-DEA9-4260-B2D9-8EFB80658982}"/>
              </a:ext>
            </a:extLst>
          </p:cNvPr>
          <p:cNvSpPr txBox="1"/>
          <p:nvPr/>
        </p:nvSpPr>
        <p:spPr>
          <a:xfrm>
            <a:off x="1998480" y="2340696"/>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4</a:t>
            </a:r>
            <a:endParaRPr lang="en-US" dirty="0">
              <a:solidFill>
                <a:schemeClr val="accent3">
                  <a:lumMod val="75000"/>
                </a:schemeClr>
              </a:solidFill>
            </a:endParaRPr>
          </a:p>
        </p:txBody>
      </p:sp>
      <p:sp>
        <p:nvSpPr>
          <p:cNvPr id="26" name="TextBox 25">
            <a:extLst>
              <a:ext uri="{FF2B5EF4-FFF2-40B4-BE49-F238E27FC236}">
                <a16:creationId xmlns:a16="http://schemas.microsoft.com/office/drawing/2014/main" id="{A34D30E9-9291-474F-9BAD-8E1FB1948549}"/>
              </a:ext>
            </a:extLst>
          </p:cNvPr>
          <p:cNvSpPr txBox="1"/>
          <p:nvPr/>
        </p:nvSpPr>
        <p:spPr>
          <a:xfrm>
            <a:off x="6503517" y="5370612"/>
            <a:ext cx="556563" cy="523220"/>
          </a:xfrm>
          <a:prstGeom prst="rect">
            <a:avLst/>
          </a:prstGeom>
          <a:noFill/>
        </p:spPr>
        <p:txBody>
          <a:bodyPr wrap="none" rtlCol="0">
            <a:spAutoFit/>
          </a:bodyPr>
          <a:lstStyle/>
          <a:p>
            <a:r>
              <a:rPr lang="en-US" sz="2800" b="1" dirty="0">
                <a:solidFill>
                  <a:schemeClr val="bg2">
                    <a:lumMod val="50000"/>
                  </a:schemeClr>
                </a:solidFill>
              </a:rPr>
              <a:t>E</a:t>
            </a:r>
            <a:r>
              <a:rPr lang="en-US" sz="2800" b="1" baseline="-25000" dirty="0">
                <a:solidFill>
                  <a:schemeClr val="bg2">
                    <a:lumMod val="50000"/>
                  </a:schemeClr>
                </a:solidFill>
              </a:rPr>
              <a:t>0</a:t>
            </a:r>
            <a:endParaRPr lang="en-US" sz="2800" b="1" dirty="0">
              <a:solidFill>
                <a:schemeClr val="bg2">
                  <a:lumMod val="50000"/>
                </a:schemeClr>
              </a:solidFill>
            </a:endParaRPr>
          </a:p>
        </p:txBody>
      </p:sp>
      <p:sp>
        <p:nvSpPr>
          <p:cNvPr id="27" name="TextBox 26">
            <a:extLst>
              <a:ext uri="{FF2B5EF4-FFF2-40B4-BE49-F238E27FC236}">
                <a16:creationId xmlns:a16="http://schemas.microsoft.com/office/drawing/2014/main" id="{0BD5EAA8-F535-4F46-9756-CBE04F6C5C7F}"/>
              </a:ext>
            </a:extLst>
          </p:cNvPr>
          <p:cNvSpPr txBox="1"/>
          <p:nvPr/>
        </p:nvSpPr>
        <p:spPr>
          <a:xfrm>
            <a:off x="6545160" y="2686437"/>
            <a:ext cx="556563" cy="523220"/>
          </a:xfrm>
          <a:prstGeom prst="rect">
            <a:avLst/>
          </a:prstGeom>
          <a:noFill/>
        </p:spPr>
        <p:txBody>
          <a:bodyPr wrap="none" rtlCol="0">
            <a:spAutoFit/>
          </a:bodyPr>
          <a:lstStyle/>
          <a:p>
            <a:r>
              <a:rPr lang="en-US" sz="2800" b="1" dirty="0">
                <a:solidFill>
                  <a:schemeClr val="bg2">
                    <a:lumMod val="50000"/>
                  </a:schemeClr>
                </a:solidFill>
              </a:rPr>
              <a:t>E</a:t>
            </a:r>
            <a:r>
              <a:rPr lang="en-US" sz="2800" b="1" baseline="-25000" dirty="0">
                <a:solidFill>
                  <a:schemeClr val="bg2">
                    <a:lumMod val="50000"/>
                  </a:schemeClr>
                </a:solidFill>
              </a:rPr>
              <a:t>1</a:t>
            </a:r>
            <a:endParaRPr lang="en-US" sz="2800" b="1" dirty="0">
              <a:solidFill>
                <a:schemeClr val="bg2">
                  <a:lumMod val="50000"/>
                </a:schemeClr>
              </a:solidFill>
            </a:endParaRPr>
          </a:p>
        </p:txBody>
      </p:sp>
      <p:cxnSp>
        <p:nvCxnSpPr>
          <p:cNvPr id="4" name="Straight Arrow Connector 3">
            <a:extLst>
              <a:ext uri="{FF2B5EF4-FFF2-40B4-BE49-F238E27FC236}">
                <a16:creationId xmlns:a16="http://schemas.microsoft.com/office/drawing/2014/main" id="{260A1233-11E4-4811-AAC8-6BC12FE4B1A5}"/>
              </a:ext>
            </a:extLst>
          </p:cNvPr>
          <p:cNvCxnSpPr/>
          <p:nvPr/>
        </p:nvCxnSpPr>
        <p:spPr>
          <a:xfrm flipV="1">
            <a:off x="2819400" y="4343400"/>
            <a:ext cx="0" cy="18288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8" name="Straight Arrow Connector 27">
            <a:extLst>
              <a:ext uri="{FF2B5EF4-FFF2-40B4-BE49-F238E27FC236}">
                <a16:creationId xmlns:a16="http://schemas.microsoft.com/office/drawing/2014/main" id="{16F37A48-5285-4B90-A4EB-89082B6D19C6}"/>
              </a:ext>
            </a:extLst>
          </p:cNvPr>
          <p:cNvCxnSpPr>
            <a:cxnSpLocks/>
          </p:cNvCxnSpPr>
          <p:nvPr/>
        </p:nvCxnSpPr>
        <p:spPr>
          <a:xfrm>
            <a:off x="3048000" y="4388720"/>
            <a:ext cx="0" cy="18288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9" name="Straight Connector 28">
            <a:extLst>
              <a:ext uri="{FF2B5EF4-FFF2-40B4-BE49-F238E27FC236}">
                <a16:creationId xmlns:a16="http://schemas.microsoft.com/office/drawing/2014/main" id="{42632820-5DEC-4C8A-99C5-41A7C53CB076}"/>
              </a:ext>
            </a:extLst>
          </p:cNvPr>
          <p:cNvCxnSpPr>
            <a:cxnSpLocks/>
          </p:cNvCxnSpPr>
          <p:nvPr/>
        </p:nvCxnSpPr>
        <p:spPr>
          <a:xfrm>
            <a:off x="2462062" y="4343400"/>
            <a:ext cx="3633938"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1AD40F7-EB0B-4CF4-896B-28D7EF2794CB}"/>
              </a:ext>
            </a:extLst>
          </p:cNvPr>
          <p:cNvSpPr txBox="1"/>
          <p:nvPr/>
        </p:nvSpPr>
        <p:spPr>
          <a:xfrm>
            <a:off x="6145051" y="4158734"/>
            <a:ext cx="678391" cy="369332"/>
          </a:xfrm>
          <a:prstGeom prst="rect">
            <a:avLst/>
          </a:prstGeom>
          <a:noFill/>
        </p:spPr>
        <p:txBody>
          <a:bodyPr wrap="none" rtlCol="0">
            <a:spAutoFit/>
          </a:bodyPr>
          <a:lstStyle/>
          <a:p>
            <a:r>
              <a:rPr lang="en-US" b="1" dirty="0">
                <a:solidFill>
                  <a:schemeClr val="bg2">
                    <a:lumMod val="50000"/>
                  </a:schemeClr>
                </a:solidFill>
              </a:rPr>
              <a:t>E</a:t>
            </a:r>
            <a:r>
              <a:rPr lang="en-US" b="1" baseline="-25000" dirty="0">
                <a:solidFill>
                  <a:schemeClr val="bg2">
                    <a:lumMod val="50000"/>
                  </a:schemeClr>
                </a:solidFill>
              </a:rPr>
              <a:t>1064</a:t>
            </a:r>
            <a:endParaRPr lang="en-US" b="1" dirty="0">
              <a:solidFill>
                <a:schemeClr val="bg2">
                  <a:lumMod val="50000"/>
                </a:schemeClr>
              </a:solidFill>
            </a:endParaRPr>
          </a:p>
        </p:txBody>
      </p:sp>
      <p:cxnSp>
        <p:nvCxnSpPr>
          <p:cNvPr id="32" name="Straight Connector 31">
            <a:extLst>
              <a:ext uri="{FF2B5EF4-FFF2-40B4-BE49-F238E27FC236}">
                <a16:creationId xmlns:a16="http://schemas.microsoft.com/office/drawing/2014/main" id="{F8E8CB06-0048-4B67-AAF5-33E342CE342F}"/>
              </a:ext>
            </a:extLst>
          </p:cNvPr>
          <p:cNvCxnSpPr>
            <a:cxnSpLocks/>
          </p:cNvCxnSpPr>
          <p:nvPr/>
        </p:nvCxnSpPr>
        <p:spPr>
          <a:xfrm>
            <a:off x="2511113" y="2532023"/>
            <a:ext cx="3633938"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193D9249-F0C2-4AA1-AA25-52AFEAC451E6}"/>
              </a:ext>
            </a:extLst>
          </p:cNvPr>
          <p:cNvSpPr txBox="1"/>
          <p:nvPr/>
        </p:nvSpPr>
        <p:spPr>
          <a:xfrm>
            <a:off x="6194102" y="2347357"/>
            <a:ext cx="593432" cy="369332"/>
          </a:xfrm>
          <a:prstGeom prst="rect">
            <a:avLst/>
          </a:prstGeom>
          <a:noFill/>
        </p:spPr>
        <p:txBody>
          <a:bodyPr wrap="none" rtlCol="0">
            <a:spAutoFit/>
          </a:bodyPr>
          <a:lstStyle/>
          <a:p>
            <a:r>
              <a:rPr lang="en-US" b="1" dirty="0">
                <a:solidFill>
                  <a:schemeClr val="bg2">
                    <a:lumMod val="50000"/>
                  </a:schemeClr>
                </a:solidFill>
              </a:rPr>
              <a:t>E</a:t>
            </a:r>
            <a:r>
              <a:rPr lang="en-US" b="1" baseline="-25000" dirty="0">
                <a:solidFill>
                  <a:schemeClr val="bg2">
                    <a:lumMod val="50000"/>
                  </a:schemeClr>
                </a:solidFill>
              </a:rPr>
              <a:t>532</a:t>
            </a:r>
            <a:endParaRPr lang="en-US" b="1" dirty="0">
              <a:solidFill>
                <a:schemeClr val="bg2">
                  <a:lumMod val="50000"/>
                </a:schemeClr>
              </a:solidFill>
            </a:endParaRPr>
          </a:p>
        </p:txBody>
      </p:sp>
      <p:cxnSp>
        <p:nvCxnSpPr>
          <p:cNvPr id="34" name="Straight Connector 33">
            <a:extLst>
              <a:ext uri="{FF2B5EF4-FFF2-40B4-BE49-F238E27FC236}">
                <a16:creationId xmlns:a16="http://schemas.microsoft.com/office/drawing/2014/main" id="{9E9207EE-A8F4-472D-9EC8-C27B9319A3FA}"/>
              </a:ext>
            </a:extLst>
          </p:cNvPr>
          <p:cNvCxnSpPr>
            <a:cxnSpLocks/>
          </p:cNvCxnSpPr>
          <p:nvPr/>
        </p:nvCxnSpPr>
        <p:spPr>
          <a:xfrm>
            <a:off x="2488543" y="3430032"/>
            <a:ext cx="3633938"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9413AF0F-EAE0-4677-BA59-0B93148F732C}"/>
              </a:ext>
            </a:extLst>
          </p:cNvPr>
          <p:cNvSpPr txBox="1"/>
          <p:nvPr/>
        </p:nvSpPr>
        <p:spPr>
          <a:xfrm>
            <a:off x="6171532" y="3245366"/>
            <a:ext cx="593432" cy="369332"/>
          </a:xfrm>
          <a:prstGeom prst="rect">
            <a:avLst/>
          </a:prstGeom>
          <a:noFill/>
        </p:spPr>
        <p:txBody>
          <a:bodyPr wrap="none" rtlCol="0">
            <a:spAutoFit/>
          </a:bodyPr>
          <a:lstStyle/>
          <a:p>
            <a:r>
              <a:rPr lang="en-US" b="1" dirty="0">
                <a:solidFill>
                  <a:schemeClr val="bg2">
                    <a:lumMod val="50000"/>
                  </a:schemeClr>
                </a:solidFill>
              </a:rPr>
              <a:t>E</a:t>
            </a:r>
            <a:r>
              <a:rPr lang="en-US" b="1" baseline="-25000" dirty="0">
                <a:solidFill>
                  <a:schemeClr val="bg2">
                    <a:lumMod val="50000"/>
                  </a:schemeClr>
                </a:solidFill>
              </a:rPr>
              <a:t>785</a:t>
            </a:r>
            <a:endParaRPr lang="en-US" b="1" dirty="0">
              <a:solidFill>
                <a:schemeClr val="bg2">
                  <a:lumMod val="50000"/>
                </a:schemeClr>
              </a:solidFill>
            </a:endParaRPr>
          </a:p>
        </p:txBody>
      </p:sp>
      <p:cxnSp>
        <p:nvCxnSpPr>
          <p:cNvPr id="36" name="Straight Arrow Connector 35">
            <a:extLst>
              <a:ext uri="{FF2B5EF4-FFF2-40B4-BE49-F238E27FC236}">
                <a16:creationId xmlns:a16="http://schemas.microsoft.com/office/drawing/2014/main" id="{82943F3D-C78F-4B95-BD86-F008F4E5E084}"/>
              </a:ext>
            </a:extLst>
          </p:cNvPr>
          <p:cNvCxnSpPr>
            <a:cxnSpLocks/>
          </p:cNvCxnSpPr>
          <p:nvPr/>
        </p:nvCxnSpPr>
        <p:spPr>
          <a:xfrm flipV="1">
            <a:off x="3733800" y="3401790"/>
            <a:ext cx="0" cy="278414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7" name="Straight Arrow Connector 36">
            <a:extLst>
              <a:ext uri="{FF2B5EF4-FFF2-40B4-BE49-F238E27FC236}">
                <a16:creationId xmlns:a16="http://schemas.microsoft.com/office/drawing/2014/main" id="{FEB14B06-7EED-46D6-991B-4F2ACEDDD196}"/>
              </a:ext>
            </a:extLst>
          </p:cNvPr>
          <p:cNvCxnSpPr>
            <a:cxnSpLocks/>
          </p:cNvCxnSpPr>
          <p:nvPr/>
        </p:nvCxnSpPr>
        <p:spPr>
          <a:xfrm>
            <a:off x="3962400" y="3429000"/>
            <a:ext cx="0" cy="28022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41">
            <a:extLst>
              <a:ext uri="{FF2B5EF4-FFF2-40B4-BE49-F238E27FC236}">
                <a16:creationId xmlns:a16="http://schemas.microsoft.com/office/drawing/2014/main" id="{CBB190F6-1C99-4DE3-A8FB-D1896DBDC721}"/>
              </a:ext>
            </a:extLst>
          </p:cNvPr>
          <p:cNvCxnSpPr>
            <a:cxnSpLocks/>
          </p:cNvCxnSpPr>
          <p:nvPr/>
        </p:nvCxnSpPr>
        <p:spPr>
          <a:xfrm flipV="1">
            <a:off x="4876800" y="2532024"/>
            <a:ext cx="0" cy="35909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42">
            <a:extLst>
              <a:ext uri="{FF2B5EF4-FFF2-40B4-BE49-F238E27FC236}">
                <a16:creationId xmlns:a16="http://schemas.microsoft.com/office/drawing/2014/main" id="{55579403-295F-4DC5-9D0D-1083D9E0AF41}"/>
              </a:ext>
            </a:extLst>
          </p:cNvPr>
          <p:cNvCxnSpPr>
            <a:cxnSpLocks/>
          </p:cNvCxnSpPr>
          <p:nvPr/>
        </p:nvCxnSpPr>
        <p:spPr>
          <a:xfrm>
            <a:off x="5105400" y="2532023"/>
            <a:ext cx="0" cy="363627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8" name="TextBox 37">
            <a:extLst>
              <a:ext uri="{FF2B5EF4-FFF2-40B4-BE49-F238E27FC236}">
                <a16:creationId xmlns:a16="http://schemas.microsoft.com/office/drawing/2014/main" id="{21F1E2F6-4C44-4E64-9E6B-A07B227F3DFA}"/>
              </a:ext>
            </a:extLst>
          </p:cNvPr>
          <p:cNvSpPr txBox="1"/>
          <p:nvPr/>
        </p:nvSpPr>
        <p:spPr>
          <a:xfrm flipH="1">
            <a:off x="7304568" y="2803314"/>
            <a:ext cx="4735024" cy="1200329"/>
          </a:xfrm>
          <a:prstGeom prst="rect">
            <a:avLst/>
          </a:prstGeom>
          <a:noFill/>
        </p:spPr>
        <p:txBody>
          <a:bodyPr wrap="square" rtlCol="0">
            <a:spAutoFit/>
          </a:bodyPr>
          <a:lstStyle/>
          <a:p>
            <a:r>
              <a:rPr lang="en-US" dirty="0"/>
              <a:t>Lasers create virtual states.</a:t>
            </a:r>
          </a:p>
          <a:p>
            <a:endParaRPr lang="en-US" dirty="0"/>
          </a:p>
          <a:p>
            <a:r>
              <a:rPr lang="en-US" dirty="0"/>
              <a:t>When the laser is in E1, fluorescence may occur.</a:t>
            </a:r>
          </a:p>
        </p:txBody>
      </p:sp>
      <p:sp>
        <p:nvSpPr>
          <p:cNvPr id="39" name="Arrow: Up 38">
            <a:extLst>
              <a:ext uri="{FF2B5EF4-FFF2-40B4-BE49-F238E27FC236}">
                <a16:creationId xmlns:a16="http://schemas.microsoft.com/office/drawing/2014/main" id="{AB5F9C13-5655-404A-BB3F-B48B14F3F2C1}"/>
              </a:ext>
            </a:extLst>
          </p:cNvPr>
          <p:cNvSpPr/>
          <p:nvPr/>
        </p:nvSpPr>
        <p:spPr>
          <a:xfrm>
            <a:off x="737937" y="1853074"/>
            <a:ext cx="685800" cy="4305145"/>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053F72-8AA5-481F-BD6B-D2F7B13A7635}"/>
              </a:ext>
            </a:extLst>
          </p:cNvPr>
          <p:cNvSpPr txBox="1"/>
          <p:nvPr/>
        </p:nvSpPr>
        <p:spPr>
          <a:xfrm rot="16200000">
            <a:off x="516832" y="3778615"/>
            <a:ext cx="1160895" cy="461665"/>
          </a:xfrm>
          <a:prstGeom prst="rect">
            <a:avLst/>
          </a:prstGeom>
          <a:noFill/>
        </p:spPr>
        <p:txBody>
          <a:bodyPr wrap="none" rtlCol="0">
            <a:spAutoFit/>
          </a:bodyPr>
          <a:lstStyle/>
          <a:p>
            <a:r>
              <a:rPr lang="en-US" sz="2400" dirty="0"/>
              <a:t>Energy</a:t>
            </a:r>
          </a:p>
        </p:txBody>
      </p:sp>
    </p:spTree>
    <p:extLst>
      <p:ext uri="{BB962C8B-B14F-4D97-AF65-F5344CB8AC3E}">
        <p14:creationId xmlns:p14="http://schemas.microsoft.com/office/powerpoint/2010/main" val="168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B34D-744F-4E97-B5EE-D2513D421969}"/>
              </a:ext>
            </a:extLst>
          </p:cNvPr>
          <p:cNvSpPr>
            <a:spLocks noGrp="1"/>
          </p:cNvSpPr>
          <p:nvPr>
            <p:ph type="title"/>
          </p:nvPr>
        </p:nvSpPr>
        <p:spPr/>
        <p:txBody>
          <a:bodyPr/>
          <a:lstStyle/>
          <a:p>
            <a:r>
              <a:rPr lang="en-US" dirty="0"/>
              <a:t>The Raman Effect</a:t>
            </a:r>
          </a:p>
        </p:txBody>
      </p:sp>
      <p:pic>
        <p:nvPicPr>
          <p:cNvPr id="50" name="Picture 49">
            <a:extLst>
              <a:ext uri="{FF2B5EF4-FFF2-40B4-BE49-F238E27FC236}">
                <a16:creationId xmlns:a16="http://schemas.microsoft.com/office/drawing/2014/main" id="{FD303FB8-55A0-461C-9F66-0153AC5C1044}"/>
              </a:ext>
            </a:extLst>
          </p:cNvPr>
          <p:cNvPicPr>
            <a:picLocks noChangeAspect="1"/>
          </p:cNvPicPr>
          <p:nvPr/>
        </p:nvPicPr>
        <p:blipFill>
          <a:blip r:embed="rId3"/>
          <a:stretch>
            <a:fillRect/>
          </a:stretch>
        </p:blipFill>
        <p:spPr>
          <a:xfrm>
            <a:off x="1036320" y="1737360"/>
            <a:ext cx="4638040" cy="4680525"/>
          </a:xfrm>
          <a:prstGeom prst="rect">
            <a:avLst/>
          </a:prstGeom>
        </p:spPr>
      </p:pic>
      <p:sp>
        <p:nvSpPr>
          <p:cNvPr id="51" name="Content Placeholder 2">
            <a:extLst>
              <a:ext uri="{FF2B5EF4-FFF2-40B4-BE49-F238E27FC236}">
                <a16:creationId xmlns:a16="http://schemas.microsoft.com/office/drawing/2014/main" id="{6C91842B-74C7-4981-B48C-4155BDCC4877}"/>
              </a:ext>
            </a:extLst>
          </p:cNvPr>
          <p:cNvSpPr>
            <a:spLocks noGrp="1"/>
          </p:cNvSpPr>
          <p:nvPr>
            <p:ph idx="1"/>
          </p:nvPr>
        </p:nvSpPr>
        <p:spPr>
          <a:xfrm>
            <a:off x="6858000" y="2743200"/>
            <a:ext cx="4638040" cy="990600"/>
          </a:xfrm>
        </p:spPr>
        <p:txBody>
          <a:bodyPr>
            <a:normAutofit/>
          </a:bodyPr>
          <a:lstStyle/>
          <a:p>
            <a:pPr marL="0" indent="0">
              <a:buNone/>
            </a:pPr>
            <a:r>
              <a:rPr lang="en-US" b="1" i="1" dirty="0"/>
              <a:t>Raman uses </a:t>
            </a:r>
            <a:r>
              <a:rPr lang="en-US" b="1" i="1" dirty="0">
                <a:solidFill>
                  <a:schemeClr val="bg2">
                    <a:lumMod val="50000"/>
                  </a:schemeClr>
                </a:solidFill>
              </a:rPr>
              <a:t>electronic transitions </a:t>
            </a:r>
            <a:r>
              <a:rPr lang="en-US" b="1" i="1" dirty="0"/>
              <a:t>to measure </a:t>
            </a:r>
            <a:r>
              <a:rPr lang="en-US" b="1" i="1" dirty="0">
                <a:solidFill>
                  <a:schemeClr val="accent2"/>
                </a:solidFill>
              </a:rPr>
              <a:t>infrared</a:t>
            </a:r>
            <a:r>
              <a:rPr lang="en-US" b="1" i="1" dirty="0"/>
              <a:t> </a:t>
            </a:r>
            <a:r>
              <a:rPr lang="en-US" b="1" i="1" dirty="0">
                <a:solidFill>
                  <a:schemeClr val="accent2"/>
                </a:solidFill>
              </a:rPr>
              <a:t>energy</a:t>
            </a:r>
            <a:r>
              <a:rPr lang="en-US" b="1" i="1" dirty="0"/>
              <a:t> levels!</a:t>
            </a:r>
          </a:p>
          <a:p>
            <a:pPr>
              <a:buFont typeface="Wingdings" panose="05000000000000000000" pitchFamily="2" charset="2"/>
              <a:buChar char="q"/>
            </a:pPr>
            <a:endParaRPr lang="en-US" b="1" dirty="0"/>
          </a:p>
        </p:txBody>
      </p:sp>
      <p:sp>
        <p:nvSpPr>
          <p:cNvPr id="4" name="Rectangle 3">
            <a:extLst>
              <a:ext uri="{FF2B5EF4-FFF2-40B4-BE49-F238E27FC236}">
                <a16:creationId xmlns:a16="http://schemas.microsoft.com/office/drawing/2014/main" id="{ED514D8E-232E-4097-8911-8DAD44584CF8}"/>
              </a:ext>
            </a:extLst>
          </p:cNvPr>
          <p:cNvSpPr/>
          <p:nvPr/>
        </p:nvSpPr>
        <p:spPr>
          <a:xfrm>
            <a:off x="2514600" y="5410200"/>
            <a:ext cx="228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494A84-BD15-49D4-9DE4-3E87850EC379}"/>
              </a:ext>
            </a:extLst>
          </p:cNvPr>
          <p:cNvPicPr>
            <a:picLocks noChangeAspect="1"/>
          </p:cNvPicPr>
          <p:nvPr/>
        </p:nvPicPr>
        <p:blipFill rotWithShape="1">
          <a:blip r:embed="rId3"/>
          <a:srcRect l="58708" t="80595" r="25102" b="8334"/>
          <a:stretch/>
        </p:blipFill>
        <p:spPr>
          <a:xfrm>
            <a:off x="2695141" y="5410200"/>
            <a:ext cx="750904" cy="518160"/>
          </a:xfrm>
          <a:prstGeom prst="rect">
            <a:avLst/>
          </a:prstGeom>
        </p:spPr>
      </p:pic>
      <p:pic>
        <p:nvPicPr>
          <p:cNvPr id="3" name="Picture 2">
            <a:extLst>
              <a:ext uri="{FF2B5EF4-FFF2-40B4-BE49-F238E27FC236}">
                <a16:creationId xmlns:a16="http://schemas.microsoft.com/office/drawing/2014/main" id="{2A1B9106-8FEF-48CB-9C22-34F8A9309FA6}"/>
              </a:ext>
            </a:extLst>
          </p:cNvPr>
          <p:cNvPicPr>
            <a:picLocks noChangeAspect="1"/>
          </p:cNvPicPr>
          <p:nvPr/>
        </p:nvPicPr>
        <p:blipFill rotWithShape="1">
          <a:blip r:embed="rId4"/>
          <a:srcRect l="35617" t="79746" r="44674" b="13744"/>
          <a:stretch/>
        </p:blipFill>
        <p:spPr>
          <a:xfrm>
            <a:off x="3599948" y="5516880"/>
            <a:ext cx="914400" cy="304800"/>
          </a:xfrm>
          <a:prstGeom prst="rect">
            <a:avLst/>
          </a:prstGeom>
        </p:spPr>
      </p:pic>
      <p:pic>
        <p:nvPicPr>
          <p:cNvPr id="8" name="Picture 7">
            <a:extLst>
              <a:ext uri="{FF2B5EF4-FFF2-40B4-BE49-F238E27FC236}">
                <a16:creationId xmlns:a16="http://schemas.microsoft.com/office/drawing/2014/main" id="{9CBC42C2-73B4-4F6C-8791-2F8DF7CC71C7}"/>
              </a:ext>
            </a:extLst>
          </p:cNvPr>
          <p:cNvPicPr>
            <a:picLocks noChangeAspect="1"/>
          </p:cNvPicPr>
          <p:nvPr/>
        </p:nvPicPr>
        <p:blipFill rotWithShape="1">
          <a:blip r:embed="rId3"/>
          <a:srcRect l="28916" t="90026" r="46440"/>
          <a:stretch/>
        </p:blipFill>
        <p:spPr>
          <a:xfrm>
            <a:off x="3522980" y="5997702"/>
            <a:ext cx="1143000" cy="466825"/>
          </a:xfrm>
          <a:prstGeom prst="rect">
            <a:avLst/>
          </a:prstGeom>
        </p:spPr>
      </p:pic>
      <p:pic>
        <p:nvPicPr>
          <p:cNvPr id="9" name="Picture 8">
            <a:extLst>
              <a:ext uri="{FF2B5EF4-FFF2-40B4-BE49-F238E27FC236}">
                <a16:creationId xmlns:a16="http://schemas.microsoft.com/office/drawing/2014/main" id="{E7655D8F-BDA8-43C0-94F5-1825FB88E534}"/>
              </a:ext>
            </a:extLst>
          </p:cNvPr>
          <p:cNvPicPr>
            <a:picLocks noChangeAspect="1"/>
          </p:cNvPicPr>
          <p:nvPr/>
        </p:nvPicPr>
        <p:blipFill rotWithShape="1">
          <a:blip r:embed="rId3"/>
          <a:srcRect l="55827" t="91515" r="17886" b="1322"/>
          <a:stretch/>
        </p:blipFill>
        <p:spPr>
          <a:xfrm>
            <a:off x="2438399" y="6016832"/>
            <a:ext cx="1219201" cy="335280"/>
          </a:xfrm>
          <a:prstGeom prst="rect">
            <a:avLst/>
          </a:prstGeom>
        </p:spPr>
      </p:pic>
      <p:sp>
        <p:nvSpPr>
          <p:cNvPr id="10" name="Arrow: Up 9">
            <a:extLst>
              <a:ext uri="{FF2B5EF4-FFF2-40B4-BE49-F238E27FC236}">
                <a16:creationId xmlns:a16="http://schemas.microsoft.com/office/drawing/2014/main" id="{E0F67BEB-3C38-4383-9453-F71C83CE2FF0}"/>
              </a:ext>
            </a:extLst>
          </p:cNvPr>
          <p:cNvSpPr/>
          <p:nvPr/>
        </p:nvSpPr>
        <p:spPr>
          <a:xfrm>
            <a:off x="162560" y="1637729"/>
            <a:ext cx="685800" cy="4305145"/>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22779FA-0648-40EF-8A8C-9FB6E8103070}"/>
              </a:ext>
            </a:extLst>
          </p:cNvPr>
          <p:cNvSpPr txBox="1"/>
          <p:nvPr/>
        </p:nvSpPr>
        <p:spPr>
          <a:xfrm rot="16200000">
            <a:off x="-58545" y="3563270"/>
            <a:ext cx="1160895" cy="461665"/>
          </a:xfrm>
          <a:prstGeom prst="rect">
            <a:avLst/>
          </a:prstGeom>
          <a:noFill/>
        </p:spPr>
        <p:txBody>
          <a:bodyPr wrap="none" rtlCol="0">
            <a:spAutoFit/>
          </a:bodyPr>
          <a:lstStyle/>
          <a:p>
            <a:r>
              <a:rPr lang="en-US" sz="2400" dirty="0"/>
              <a:t>Energy</a:t>
            </a:r>
          </a:p>
        </p:txBody>
      </p:sp>
    </p:spTree>
    <p:extLst>
      <p:ext uri="{BB962C8B-B14F-4D97-AF65-F5344CB8AC3E}">
        <p14:creationId xmlns:p14="http://schemas.microsoft.com/office/powerpoint/2010/main" val="69331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29EF-06C1-43A6-941C-CE7AAAC09D9F}"/>
              </a:ext>
            </a:extLst>
          </p:cNvPr>
          <p:cNvSpPr>
            <a:spLocks noGrp="1"/>
          </p:cNvSpPr>
          <p:nvPr>
            <p:ph type="title"/>
          </p:nvPr>
        </p:nvSpPr>
        <p:spPr/>
        <p:txBody>
          <a:bodyPr/>
          <a:lstStyle/>
          <a:p>
            <a:r>
              <a:rPr lang="en-US" dirty="0"/>
              <a:t>Fluorescence – Competing Event</a:t>
            </a:r>
          </a:p>
        </p:txBody>
      </p:sp>
      <p:cxnSp>
        <p:nvCxnSpPr>
          <p:cNvPr id="4" name="Straight Connector 3">
            <a:extLst>
              <a:ext uri="{FF2B5EF4-FFF2-40B4-BE49-F238E27FC236}">
                <a16:creationId xmlns:a16="http://schemas.microsoft.com/office/drawing/2014/main" id="{E29DB77B-1C50-4B7E-8DBD-3DF17CB73807}"/>
              </a:ext>
            </a:extLst>
          </p:cNvPr>
          <p:cNvCxnSpPr/>
          <p:nvPr/>
        </p:nvCxnSpPr>
        <p:spPr>
          <a:xfrm>
            <a:off x="2362200" y="55808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5" name="Straight Connector 4">
            <a:extLst>
              <a:ext uri="{FF2B5EF4-FFF2-40B4-BE49-F238E27FC236}">
                <a16:creationId xmlns:a16="http://schemas.microsoft.com/office/drawing/2014/main" id="{2838417E-3506-4C65-9AFE-919DD811D2A9}"/>
              </a:ext>
            </a:extLst>
          </p:cNvPr>
          <p:cNvCxnSpPr/>
          <p:nvPr/>
        </p:nvCxnSpPr>
        <p:spPr>
          <a:xfrm>
            <a:off x="2362200" y="53903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090C691A-D100-43D8-B7C3-A6BCACFC4BB7}"/>
              </a:ext>
            </a:extLst>
          </p:cNvPr>
          <p:cNvCxnSpPr/>
          <p:nvPr/>
        </p:nvCxnSpPr>
        <p:spPr>
          <a:xfrm>
            <a:off x="2362200" y="51617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760783F2-F736-43F8-BDDD-B4C3A7C11971}"/>
              </a:ext>
            </a:extLst>
          </p:cNvPr>
          <p:cNvCxnSpPr/>
          <p:nvPr/>
        </p:nvCxnSpPr>
        <p:spPr>
          <a:xfrm>
            <a:off x="2362200" y="49331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8" name="Straight Connector 7">
            <a:extLst>
              <a:ext uri="{FF2B5EF4-FFF2-40B4-BE49-F238E27FC236}">
                <a16:creationId xmlns:a16="http://schemas.microsoft.com/office/drawing/2014/main" id="{CA77CCA9-3991-469C-B22B-D7C9E0A7EDA4}"/>
              </a:ext>
            </a:extLst>
          </p:cNvPr>
          <p:cNvCxnSpPr/>
          <p:nvPr/>
        </p:nvCxnSpPr>
        <p:spPr>
          <a:xfrm>
            <a:off x="2362200" y="47045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9" name="Straight Connector 8">
            <a:extLst>
              <a:ext uri="{FF2B5EF4-FFF2-40B4-BE49-F238E27FC236}">
                <a16:creationId xmlns:a16="http://schemas.microsoft.com/office/drawing/2014/main" id="{776CD6FC-6DCA-44AA-830A-68AF6300A11D}"/>
              </a:ext>
            </a:extLst>
          </p:cNvPr>
          <p:cNvCxnSpPr/>
          <p:nvPr/>
        </p:nvCxnSpPr>
        <p:spPr>
          <a:xfrm>
            <a:off x="2362200" y="28757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434CF14A-BE94-4FE2-BA0A-A03ADCF59E6A}"/>
              </a:ext>
            </a:extLst>
          </p:cNvPr>
          <p:cNvCxnSpPr/>
          <p:nvPr/>
        </p:nvCxnSpPr>
        <p:spPr>
          <a:xfrm>
            <a:off x="2362200" y="26852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12B96B0A-496D-4AEB-8BC8-415BAFD1BFFD}"/>
              </a:ext>
            </a:extLst>
          </p:cNvPr>
          <p:cNvCxnSpPr/>
          <p:nvPr/>
        </p:nvCxnSpPr>
        <p:spPr>
          <a:xfrm>
            <a:off x="2362200" y="24566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2" name="Straight Connector 11">
            <a:extLst>
              <a:ext uri="{FF2B5EF4-FFF2-40B4-BE49-F238E27FC236}">
                <a16:creationId xmlns:a16="http://schemas.microsoft.com/office/drawing/2014/main" id="{50D98D4D-F9CC-4BDB-98FE-94453EF8C11B}"/>
              </a:ext>
            </a:extLst>
          </p:cNvPr>
          <p:cNvCxnSpPr/>
          <p:nvPr/>
        </p:nvCxnSpPr>
        <p:spPr>
          <a:xfrm>
            <a:off x="2362200" y="22280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cxnSp>
        <p:nvCxnSpPr>
          <p:cNvPr id="13" name="Straight Connector 12">
            <a:extLst>
              <a:ext uri="{FF2B5EF4-FFF2-40B4-BE49-F238E27FC236}">
                <a16:creationId xmlns:a16="http://schemas.microsoft.com/office/drawing/2014/main" id="{A4AEB902-A1B8-4FB6-8ADC-CB79CF86D330}"/>
              </a:ext>
            </a:extLst>
          </p:cNvPr>
          <p:cNvCxnSpPr/>
          <p:nvPr/>
        </p:nvCxnSpPr>
        <p:spPr>
          <a:xfrm>
            <a:off x="2362200" y="1999496"/>
            <a:ext cx="3619500" cy="0"/>
          </a:xfrm>
          <a:prstGeom prst="line">
            <a:avLst/>
          </a:prstGeom>
          <a:ln w="31750">
            <a:solidFill>
              <a:schemeClr val="accent3">
                <a:alpha val="48000"/>
              </a:schemeClr>
            </a:solidFill>
          </a:ln>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2F1E298F-818E-45D5-BD58-80C69B1AA7CF}"/>
              </a:ext>
            </a:extLst>
          </p:cNvPr>
          <p:cNvSpPr txBox="1"/>
          <p:nvPr/>
        </p:nvSpPr>
        <p:spPr>
          <a:xfrm>
            <a:off x="1898600" y="4475996"/>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4</a:t>
            </a:r>
            <a:endParaRPr lang="en-US" dirty="0">
              <a:solidFill>
                <a:schemeClr val="accent3">
                  <a:lumMod val="75000"/>
                </a:schemeClr>
              </a:solidFill>
            </a:endParaRPr>
          </a:p>
        </p:txBody>
      </p:sp>
      <p:sp>
        <p:nvSpPr>
          <p:cNvPr id="15" name="TextBox 14">
            <a:extLst>
              <a:ext uri="{FF2B5EF4-FFF2-40B4-BE49-F238E27FC236}">
                <a16:creationId xmlns:a16="http://schemas.microsoft.com/office/drawing/2014/main" id="{A097D216-BDB6-46EE-80E5-DD315456275B}"/>
              </a:ext>
            </a:extLst>
          </p:cNvPr>
          <p:cNvSpPr txBox="1"/>
          <p:nvPr/>
        </p:nvSpPr>
        <p:spPr>
          <a:xfrm>
            <a:off x="1900989" y="4711816"/>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3</a:t>
            </a:r>
            <a:endParaRPr lang="en-US" dirty="0">
              <a:solidFill>
                <a:schemeClr val="accent3">
                  <a:lumMod val="75000"/>
                </a:schemeClr>
              </a:solidFill>
            </a:endParaRPr>
          </a:p>
        </p:txBody>
      </p:sp>
      <p:sp>
        <p:nvSpPr>
          <p:cNvPr id="16" name="TextBox 15">
            <a:extLst>
              <a:ext uri="{FF2B5EF4-FFF2-40B4-BE49-F238E27FC236}">
                <a16:creationId xmlns:a16="http://schemas.microsoft.com/office/drawing/2014/main" id="{D0FE0067-2434-48D2-B71C-4E9A15C1C7E5}"/>
              </a:ext>
            </a:extLst>
          </p:cNvPr>
          <p:cNvSpPr txBox="1"/>
          <p:nvPr/>
        </p:nvSpPr>
        <p:spPr>
          <a:xfrm>
            <a:off x="1913038" y="4933196"/>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2</a:t>
            </a:r>
            <a:endParaRPr lang="en-US" dirty="0">
              <a:solidFill>
                <a:schemeClr val="accent3">
                  <a:lumMod val="75000"/>
                </a:schemeClr>
              </a:solidFill>
            </a:endParaRPr>
          </a:p>
        </p:txBody>
      </p:sp>
      <p:sp>
        <p:nvSpPr>
          <p:cNvPr id="17" name="TextBox 16">
            <a:extLst>
              <a:ext uri="{FF2B5EF4-FFF2-40B4-BE49-F238E27FC236}">
                <a16:creationId xmlns:a16="http://schemas.microsoft.com/office/drawing/2014/main" id="{422D5C86-D363-42A3-B7E0-EE30CBC5614A}"/>
              </a:ext>
            </a:extLst>
          </p:cNvPr>
          <p:cNvSpPr txBox="1"/>
          <p:nvPr/>
        </p:nvSpPr>
        <p:spPr>
          <a:xfrm>
            <a:off x="1900989" y="5162340"/>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1</a:t>
            </a:r>
            <a:endParaRPr lang="en-US" dirty="0">
              <a:solidFill>
                <a:schemeClr val="accent3">
                  <a:lumMod val="75000"/>
                </a:schemeClr>
              </a:solidFill>
            </a:endParaRPr>
          </a:p>
        </p:txBody>
      </p:sp>
      <p:sp>
        <p:nvSpPr>
          <p:cNvPr id="18" name="TextBox 17">
            <a:extLst>
              <a:ext uri="{FF2B5EF4-FFF2-40B4-BE49-F238E27FC236}">
                <a16:creationId xmlns:a16="http://schemas.microsoft.com/office/drawing/2014/main" id="{1C906263-ABB1-4903-B1F5-49E467288B84}"/>
              </a:ext>
            </a:extLst>
          </p:cNvPr>
          <p:cNvSpPr txBox="1"/>
          <p:nvPr/>
        </p:nvSpPr>
        <p:spPr>
          <a:xfrm>
            <a:off x="1913038" y="5390396"/>
            <a:ext cx="449162"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baseline="-25000" dirty="0">
                <a:solidFill>
                  <a:schemeClr val="accent3">
                    <a:lumMod val="75000"/>
                  </a:schemeClr>
                </a:solidFill>
                <a:latin typeface="Arial" panose="020B0604020202020204" pitchFamily="34" charset="0"/>
                <a:cs typeface="Arial" panose="020B0604020202020204" pitchFamily="34" charset="0"/>
              </a:rPr>
              <a:t>0</a:t>
            </a:r>
            <a:endParaRPr lang="en-US" dirty="0">
              <a:solidFill>
                <a:schemeClr val="accent3">
                  <a:lumMod val="75000"/>
                </a:schemeClr>
              </a:solidFill>
            </a:endParaRPr>
          </a:p>
        </p:txBody>
      </p:sp>
      <p:sp>
        <p:nvSpPr>
          <p:cNvPr id="19" name="TextBox 18">
            <a:extLst>
              <a:ext uri="{FF2B5EF4-FFF2-40B4-BE49-F238E27FC236}">
                <a16:creationId xmlns:a16="http://schemas.microsoft.com/office/drawing/2014/main" id="{A13716ED-31C8-4465-9D30-5CC562D29706}"/>
              </a:ext>
            </a:extLst>
          </p:cNvPr>
          <p:cNvSpPr txBox="1"/>
          <p:nvPr/>
        </p:nvSpPr>
        <p:spPr>
          <a:xfrm>
            <a:off x="1878547" y="1990630"/>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3</a:t>
            </a:r>
            <a:endParaRPr lang="en-US" dirty="0">
              <a:solidFill>
                <a:schemeClr val="accent3">
                  <a:lumMod val="75000"/>
                </a:schemeClr>
              </a:solidFill>
            </a:endParaRPr>
          </a:p>
        </p:txBody>
      </p:sp>
      <p:sp>
        <p:nvSpPr>
          <p:cNvPr id="20" name="TextBox 19">
            <a:extLst>
              <a:ext uri="{FF2B5EF4-FFF2-40B4-BE49-F238E27FC236}">
                <a16:creationId xmlns:a16="http://schemas.microsoft.com/office/drawing/2014/main" id="{D684F65F-2853-4C2F-9602-EC8646597A0B}"/>
              </a:ext>
            </a:extLst>
          </p:cNvPr>
          <p:cNvSpPr txBox="1"/>
          <p:nvPr/>
        </p:nvSpPr>
        <p:spPr>
          <a:xfrm>
            <a:off x="1890596" y="2212010"/>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2</a:t>
            </a:r>
            <a:endParaRPr lang="en-US" dirty="0">
              <a:solidFill>
                <a:schemeClr val="accent3">
                  <a:lumMod val="75000"/>
                </a:schemeClr>
              </a:solidFill>
            </a:endParaRPr>
          </a:p>
        </p:txBody>
      </p:sp>
      <p:sp>
        <p:nvSpPr>
          <p:cNvPr id="21" name="TextBox 20">
            <a:extLst>
              <a:ext uri="{FF2B5EF4-FFF2-40B4-BE49-F238E27FC236}">
                <a16:creationId xmlns:a16="http://schemas.microsoft.com/office/drawing/2014/main" id="{9FC5AD11-8E59-42B4-84C3-F002642FC4E8}"/>
              </a:ext>
            </a:extLst>
          </p:cNvPr>
          <p:cNvSpPr txBox="1"/>
          <p:nvPr/>
        </p:nvSpPr>
        <p:spPr>
          <a:xfrm>
            <a:off x="1878547" y="2441154"/>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1</a:t>
            </a:r>
            <a:endParaRPr lang="en-US" dirty="0">
              <a:solidFill>
                <a:schemeClr val="accent3">
                  <a:lumMod val="75000"/>
                </a:schemeClr>
              </a:solidFill>
            </a:endParaRPr>
          </a:p>
        </p:txBody>
      </p:sp>
      <p:sp>
        <p:nvSpPr>
          <p:cNvPr id="22" name="TextBox 21">
            <a:extLst>
              <a:ext uri="{FF2B5EF4-FFF2-40B4-BE49-F238E27FC236}">
                <a16:creationId xmlns:a16="http://schemas.microsoft.com/office/drawing/2014/main" id="{A048E662-903E-4ECF-BF51-9D41864F5359}"/>
              </a:ext>
            </a:extLst>
          </p:cNvPr>
          <p:cNvSpPr txBox="1"/>
          <p:nvPr/>
        </p:nvSpPr>
        <p:spPr>
          <a:xfrm>
            <a:off x="1890596" y="2669210"/>
            <a:ext cx="500458"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0</a:t>
            </a:r>
            <a:endParaRPr lang="en-US" dirty="0">
              <a:solidFill>
                <a:schemeClr val="accent3">
                  <a:lumMod val="75000"/>
                </a:schemeClr>
              </a:solidFill>
            </a:endParaRPr>
          </a:p>
        </p:txBody>
      </p:sp>
      <p:sp>
        <p:nvSpPr>
          <p:cNvPr id="23" name="TextBox 22">
            <a:extLst>
              <a:ext uri="{FF2B5EF4-FFF2-40B4-BE49-F238E27FC236}">
                <a16:creationId xmlns:a16="http://schemas.microsoft.com/office/drawing/2014/main" id="{2E6603EB-E1A5-42D7-A67D-C90AF70DEAC3}"/>
              </a:ext>
            </a:extLst>
          </p:cNvPr>
          <p:cNvSpPr txBox="1"/>
          <p:nvPr/>
        </p:nvSpPr>
        <p:spPr>
          <a:xfrm>
            <a:off x="1884180" y="1749392"/>
            <a:ext cx="492443" cy="369332"/>
          </a:xfrm>
          <a:prstGeom prst="rect">
            <a:avLst/>
          </a:prstGeom>
          <a:noFill/>
        </p:spPr>
        <p:txBody>
          <a:bodyPr wrap="none" rtlCol="0">
            <a:spAutoFit/>
          </a:bodyPr>
          <a:lstStyle/>
          <a:p>
            <a:r>
              <a:rPr lang="el-GR" dirty="0">
                <a:solidFill>
                  <a:schemeClr val="accent3">
                    <a:lumMod val="75000"/>
                  </a:schemeClr>
                </a:solidFill>
                <a:latin typeface="Arial" panose="020B0604020202020204" pitchFamily="34" charset="0"/>
                <a:cs typeface="Arial" panose="020B0604020202020204" pitchFamily="34" charset="0"/>
              </a:rPr>
              <a:t>ω</a:t>
            </a:r>
            <a:r>
              <a:rPr lang="en-US" dirty="0">
                <a:solidFill>
                  <a:schemeClr val="accent3">
                    <a:lumMod val="75000"/>
                  </a:schemeClr>
                </a:solidFill>
                <a:latin typeface="Arial" panose="020B0604020202020204" pitchFamily="34" charset="0"/>
                <a:cs typeface="Arial" panose="020B0604020202020204" pitchFamily="34" charset="0"/>
              </a:rPr>
              <a:t>'</a:t>
            </a:r>
            <a:r>
              <a:rPr lang="en-US" baseline="-25000" dirty="0">
                <a:solidFill>
                  <a:schemeClr val="accent3">
                    <a:lumMod val="75000"/>
                  </a:schemeClr>
                </a:solidFill>
                <a:latin typeface="Arial" panose="020B0604020202020204" pitchFamily="34" charset="0"/>
                <a:cs typeface="Arial" panose="020B0604020202020204" pitchFamily="34" charset="0"/>
              </a:rPr>
              <a:t>4</a:t>
            </a:r>
            <a:endParaRPr lang="en-US" dirty="0">
              <a:solidFill>
                <a:schemeClr val="accent3">
                  <a:lumMod val="75000"/>
                </a:schemeClr>
              </a:solidFill>
            </a:endParaRPr>
          </a:p>
        </p:txBody>
      </p:sp>
      <p:sp>
        <p:nvSpPr>
          <p:cNvPr id="24" name="TextBox 23">
            <a:extLst>
              <a:ext uri="{FF2B5EF4-FFF2-40B4-BE49-F238E27FC236}">
                <a16:creationId xmlns:a16="http://schemas.microsoft.com/office/drawing/2014/main" id="{4AD72EB2-FB30-4E50-935A-BC9EFE18DCBC}"/>
              </a:ext>
            </a:extLst>
          </p:cNvPr>
          <p:cNvSpPr txBox="1"/>
          <p:nvPr/>
        </p:nvSpPr>
        <p:spPr>
          <a:xfrm>
            <a:off x="6389217" y="4779308"/>
            <a:ext cx="556563" cy="523220"/>
          </a:xfrm>
          <a:prstGeom prst="rect">
            <a:avLst/>
          </a:prstGeom>
          <a:noFill/>
        </p:spPr>
        <p:txBody>
          <a:bodyPr wrap="none" rtlCol="0">
            <a:spAutoFit/>
          </a:bodyPr>
          <a:lstStyle/>
          <a:p>
            <a:r>
              <a:rPr lang="en-US" sz="2800" b="1" dirty="0">
                <a:solidFill>
                  <a:schemeClr val="bg2">
                    <a:lumMod val="50000"/>
                  </a:schemeClr>
                </a:solidFill>
              </a:rPr>
              <a:t>E</a:t>
            </a:r>
            <a:r>
              <a:rPr lang="en-US" sz="2800" b="1" baseline="-25000" dirty="0">
                <a:solidFill>
                  <a:schemeClr val="bg2">
                    <a:lumMod val="50000"/>
                  </a:schemeClr>
                </a:solidFill>
              </a:rPr>
              <a:t>0</a:t>
            </a:r>
            <a:endParaRPr lang="en-US" sz="2800" b="1" dirty="0">
              <a:solidFill>
                <a:schemeClr val="bg2">
                  <a:lumMod val="50000"/>
                </a:schemeClr>
              </a:solidFill>
            </a:endParaRPr>
          </a:p>
        </p:txBody>
      </p:sp>
      <p:sp>
        <p:nvSpPr>
          <p:cNvPr id="25" name="TextBox 24">
            <a:extLst>
              <a:ext uri="{FF2B5EF4-FFF2-40B4-BE49-F238E27FC236}">
                <a16:creationId xmlns:a16="http://schemas.microsoft.com/office/drawing/2014/main" id="{9B98C17F-493C-4CC2-B886-1773D6FCBB3E}"/>
              </a:ext>
            </a:extLst>
          </p:cNvPr>
          <p:cNvSpPr txBox="1"/>
          <p:nvPr/>
        </p:nvSpPr>
        <p:spPr>
          <a:xfrm>
            <a:off x="6430860" y="2095133"/>
            <a:ext cx="556563" cy="523220"/>
          </a:xfrm>
          <a:prstGeom prst="rect">
            <a:avLst/>
          </a:prstGeom>
          <a:noFill/>
        </p:spPr>
        <p:txBody>
          <a:bodyPr wrap="none" rtlCol="0">
            <a:spAutoFit/>
          </a:bodyPr>
          <a:lstStyle/>
          <a:p>
            <a:r>
              <a:rPr lang="en-US" sz="2800" b="1" dirty="0">
                <a:solidFill>
                  <a:schemeClr val="bg2">
                    <a:lumMod val="50000"/>
                  </a:schemeClr>
                </a:solidFill>
              </a:rPr>
              <a:t>E</a:t>
            </a:r>
            <a:r>
              <a:rPr lang="en-US" sz="2800" b="1" baseline="-25000" dirty="0">
                <a:solidFill>
                  <a:schemeClr val="bg2">
                    <a:lumMod val="50000"/>
                  </a:schemeClr>
                </a:solidFill>
              </a:rPr>
              <a:t>1</a:t>
            </a:r>
            <a:endParaRPr lang="en-US" sz="2800" b="1" dirty="0">
              <a:solidFill>
                <a:schemeClr val="bg2">
                  <a:lumMod val="50000"/>
                </a:schemeClr>
              </a:solidFill>
            </a:endParaRPr>
          </a:p>
        </p:txBody>
      </p:sp>
      <p:cxnSp>
        <p:nvCxnSpPr>
          <p:cNvPr id="30" name="Straight Connector 29">
            <a:extLst>
              <a:ext uri="{FF2B5EF4-FFF2-40B4-BE49-F238E27FC236}">
                <a16:creationId xmlns:a16="http://schemas.microsoft.com/office/drawing/2014/main" id="{BC42788C-E44F-4CBA-B1C5-5A5E599E36C3}"/>
              </a:ext>
            </a:extLst>
          </p:cNvPr>
          <p:cNvCxnSpPr>
            <a:cxnSpLocks/>
          </p:cNvCxnSpPr>
          <p:nvPr/>
        </p:nvCxnSpPr>
        <p:spPr>
          <a:xfrm>
            <a:off x="2396813" y="1940719"/>
            <a:ext cx="3633938"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AE56712-3E41-4CA4-812C-A81265B106C9}"/>
              </a:ext>
            </a:extLst>
          </p:cNvPr>
          <p:cNvSpPr txBox="1"/>
          <p:nvPr/>
        </p:nvSpPr>
        <p:spPr>
          <a:xfrm>
            <a:off x="6079802" y="1756053"/>
            <a:ext cx="593432" cy="369332"/>
          </a:xfrm>
          <a:prstGeom prst="rect">
            <a:avLst/>
          </a:prstGeom>
          <a:noFill/>
        </p:spPr>
        <p:txBody>
          <a:bodyPr wrap="none" rtlCol="0">
            <a:spAutoFit/>
          </a:bodyPr>
          <a:lstStyle/>
          <a:p>
            <a:r>
              <a:rPr lang="en-US" b="1" dirty="0">
                <a:solidFill>
                  <a:schemeClr val="bg2">
                    <a:lumMod val="50000"/>
                  </a:schemeClr>
                </a:solidFill>
              </a:rPr>
              <a:t>E</a:t>
            </a:r>
            <a:r>
              <a:rPr lang="en-US" b="1" baseline="-25000" dirty="0">
                <a:solidFill>
                  <a:schemeClr val="bg2">
                    <a:lumMod val="50000"/>
                  </a:schemeClr>
                </a:solidFill>
              </a:rPr>
              <a:t>532</a:t>
            </a:r>
            <a:endParaRPr lang="en-US" b="1" dirty="0">
              <a:solidFill>
                <a:schemeClr val="bg2">
                  <a:lumMod val="50000"/>
                </a:schemeClr>
              </a:solidFill>
            </a:endParaRPr>
          </a:p>
        </p:txBody>
      </p:sp>
      <p:cxnSp>
        <p:nvCxnSpPr>
          <p:cNvPr id="36" name="Straight Arrow Connector 35">
            <a:extLst>
              <a:ext uri="{FF2B5EF4-FFF2-40B4-BE49-F238E27FC236}">
                <a16:creationId xmlns:a16="http://schemas.microsoft.com/office/drawing/2014/main" id="{026848CA-5069-4FFC-A63B-FDBCAFF90A13}"/>
              </a:ext>
            </a:extLst>
          </p:cNvPr>
          <p:cNvCxnSpPr>
            <a:cxnSpLocks/>
          </p:cNvCxnSpPr>
          <p:nvPr/>
        </p:nvCxnSpPr>
        <p:spPr>
          <a:xfrm flipV="1">
            <a:off x="2476500" y="1999496"/>
            <a:ext cx="0" cy="35909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7" name="Straight Arrow Connector 36">
            <a:extLst>
              <a:ext uri="{FF2B5EF4-FFF2-40B4-BE49-F238E27FC236}">
                <a16:creationId xmlns:a16="http://schemas.microsoft.com/office/drawing/2014/main" id="{EAA72376-DA9D-4958-927E-7AFF6CCA0175}"/>
              </a:ext>
            </a:extLst>
          </p:cNvPr>
          <p:cNvCxnSpPr>
            <a:cxnSpLocks/>
          </p:cNvCxnSpPr>
          <p:nvPr/>
        </p:nvCxnSpPr>
        <p:spPr>
          <a:xfrm>
            <a:off x="2705100" y="1999496"/>
            <a:ext cx="0" cy="363627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8" name="Straight Arrow Connector 37">
            <a:extLst>
              <a:ext uri="{FF2B5EF4-FFF2-40B4-BE49-F238E27FC236}">
                <a16:creationId xmlns:a16="http://schemas.microsoft.com/office/drawing/2014/main" id="{CD19BE15-9586-4CDF-969A-47C02CACE664}"/>
              </a:ext>
            </a:extLst>
          </p:cNvPr>
          <p:cNvCxnSpPr>
            <a:cxnSpLocks/>
          </p:cNvCxnSpPr>
          <p:nvPr/>
        </p:nvCxnSpPr>
        <p:spPr>
          <a:xfrm flipV="1">
            <a:off x="3695700" y="1999496"/>
            <a:ext cx="0" cy="35909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9" name="Straight Arrow Connector 38">
            <a:extLst>
              <a:ext uri="{FF2B5EF4-FFF2-40B4-BE49-F238E27FC236}">
                <a16:creationId xmlns:a16="http://schemas.microsoft.com/office/drawing/2014/main" id="{33511C93-DB07-402B-84EC-DAD5678084D8}"/>
              </a:ext>
            </a:extLst>
          </p:cNvPr>
          <p:cNvCxnSpPr>
            <a:cxnSpLocks/>
          </p:cNvCxnSpPr>
          <p:nvPr/>
        </p:nvCxnSpPr>
        <p:spPr>
          <a:xfrm>
            <a:off x="4224338" y="2853876"/>
            <a:ext cx="0" cy="279807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 name="Freeform: Shape 2">
            <a:extLst>
              <a:ext uri="{FF2B5EF4-FFF2-40B4-BE49-F238E27FC236}">
                <a16:creationId xmlns:a16="http://schemas.microsoft.com/office/drawing/2014/main" id="{639A0EC3-72F9-4B96-BD33-7DD72B878275}"/>
              </a:ext>
            </a:extLst>
          </p:cNvPr>
          <p:cNvSpPr/>
          <p:nvPr/>
        </p:nvSpPr>
        <p:spPr>
          <a:xfrm>
            <a:off x="3709988" y="1994734"/>
            <a:ext cx="514350" cy="828675"/>
          </a:xfrm>
          <a:custGeom>
            <a:avLst/>
            <a:gdLst>
              <a:gd name="connsiteX0" fmla="*/ 0 w 514350"/>
              <a:gd name="connsiteY0" fmla="*/ 0 h 828675"/>
              <a:gd name="connsiteX1" fmla="*/ 200025 w 514350"/>
              <a:gd name="connsiteY1" fmla="*/ 133350 h 828675"/>
              <a:gd name="connsiteX2" fmla="*/ 228600 w 514350"/>
              <a:gd name="connsiteY2" fmla="*/ 357187 h 828675"/>
              <a:gd name="connsiteX3" fmla="*/ 366712 w 514350"/>
              <a:gd name="connsiteY3" fmla="*/ 466725 h 828675"/>
              <a:gd name="connsiteX4" fmla="*/ 357187 w 514350"/>
              <a:gd name="connsiteY4" fmla="*/ 609600 h 828675"/>
              <a:gd name="connsiteX5" fmla="*/ 485775 w 514350"/>
              <a:gd name="connsiteY5" fmla="*/ 704850 h 828675"/>
              <a:gd name="connsiteX6" fmla="*/ 514350 w 514350"/>
              <a:gd name="connsiteY6" fmla="*/ 828675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828675">
                <a:moveTo>
                  <a:pt x="0" y="0"/>
                </a:moveTo>
                <a:cubicBezTo>
                  <a:pt x="80962" y="36909"/>
                  <a:pt x="161925" y="73819"/>
                  <a:pt x="200025" y="133350"/>
                </a:cubicBezTo>
                <a:cubicBezTo>
                  <a:pt x="238125" y="192881"/>
                  <a:pt x="200819" y="301625"/>
                  <a:pt x="228600" y="357187"/>
                </a:cubicBezTo>
                <a:cubicBezTo>
                  <a:pt x="256381" y="412749"/>
                  <a:pt x="345281" y="424656"/>
                  <a:pt x="366712" y="466725"/>
                </a:cubicBezTo>
                <a:cubicBezTo>
                  <a:pt x="388143" y="508794"/>
                  <a:pt x="337343" y="569913"/>
                  <a:pt x="357187" y="609600"/>
                </a:cubicBezTo>
                <a:cubicBezTo>
                  <a:pt x="377031" y="649287"/>
                  <a:pt x="459581" y="668338"/>
                  <a:pt x="485775" y="704850"/>
                </a:cubicBezTo>
                <a:cubicBezTo>
                  <a:pt x="511969" y="741362"/>
                  <a:pt x="513159" y="785018"/>
                  <a:pt x="514350" y="828675"/>
                </a:cubicBezTo>
              </a:path>
            </a:pathLst>
          </a:custGeom>
          <a:ln>
            <a:tailEnd type="triangle"/>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293E4073-2CA6-496B-BAF8-45A14A191D37}"/>
              </a:ext>
            </a:extLst>
          </p:cNvPr>
          <p:cNvCxnSpPr>
            <a:cxnSpLocks/>
          </p:cNvCxnSpPr>
          <p:nvPr/>
        </p:nvCxnSpPr>
        <p:spPr>
          <a:xfrm flipV="1">
            <a:off x="5067300" y="1999496"/>
            <a:ext cx="0" cy="35909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3" name="Straight Arrow Connector 32">
            <a:extLst>
              <a:ext uri="{FF2B5EF4-FFF2-40B4-BE49-F238E27FC236}">
                <a16:creationId xmlns:a16="http://schemas.microsoft.com/office/drawing/2014/main" id="{4AE184E8-B0E7-4003-955E-9B0A8CEEE422}"/>
              </a:ext>
            </a:extLst>
          </p:cNvPr>
          <p:cNvCxnSpPr>
            <a:cxnSpLocks/>
          </p:cNvCxnSpPr>
          <p:nvPr/>
        </p:nvCxnSpPr>
        <p:spPr>
          <a:xfrm>
            <a:off x="5295900" y="1999496"/>
            <a:ext cx="0" cy="340753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4" name="Arrow: Up 33">
            <a:extLst>
              <a:ext uri="{FF2B5EF4-FFF2-40B4-BE49-F238E27FC236}">
                <a16:creationId xmlns:a16="http://schemas.microsoft.com/office/drawing/2014/main" id="{6C035191-AAE7-4B8E-A0CF-DB71EB731F3D}"/>
              </a:ext>
            </a:extLst>
          </p:cNvPr>
          <p:cNvSpPr/>
          <p:nvPr/>
        </p:nvSpPr>
        <p:spPr>
          <a:xfrm>
            <a:off x="737937" y="1853074"/>
            <a:ext cx="685800" cy="4305145"/>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F087DCB-7608-4F72-88CA-32CDDE5D9725}"/>
              </a:ext>
            </a:extLst>
          </p:cNvPr>
          <p:cNvSpPr txBox="1"/>
          <p:nvPr/>
        </p:nvSpPr>
        <p:spPr>
          <a:xfrm rot="16200000">
            <a:off x="516832" y="3778615"/>
            <a:ext cx="1160895" cy="461665"/>
          </a:xfrm>
          <a:prstGeom prst="rect">
            <a:avLst/>
          </a:prstGeom>
          <a:noFill/>
        </p:spPr>
        <p:txBody>
          <a:bodyPr wrap="none" rtlCol="0">
            <a:spAutoFit/>
          </a:bodyPr>
          <a:lstStyle/>
          <a:p>
            <a:r>
              <a:rPr lang="en-US" sz="2400" dirty="0"/>
              <a:t>Energy</a:t>
            </a:r>
          </a:p>
        </p:txBody>
      </p:sp>
      <p:sp>
        <p:nvSpPr>
          <p:cNvPr id="40" name="TextBox 39">
            <a:extLst>
              <a:ext uri="{FF2B5EF4-FFF2-40B4-BE49-F238E27FC236}">
                <a16:creationId xmlns:a16="http://schemas.microsoft.com/office/drawing/2014/main" id="{BA7DFAE3-B92F-44EA-B1C5-280D54143391}"/>
              </a:ext>
            </a:extLst>
          </p:cNvPr>
          <p:cNvSpPr txBox="1"/>
          <p:nvPr/>
        </p:nvSpPr>
        <p:spPr>
          <a:xfrm>
            <a:off x="2010743" y="5701079"/>
            <a:ext cx="1056700" cy="400110"/>
          </a:xfrm>
          <a:prstGeom prst="rect">
            <a:avLst/>
          </a:prstGeom>
          <a:noFill/>
        </p:spPr>
        <p:txBody>
          <a:bodyPr wrap="none" rtlCol="0">
            <a:spAutoFit/>
          </a:bodyPr>
          <a:lstStyle/>
          <a:p>
            <a:r>
              <a:rPr lang="en-US" sz="2000" dirty="0"/>
              <a:t>Raleigh</a:t>
            </a:r>
          </a:p>
        </p:txBody>
      </p:sp>
      <p:sp>
        <p:nvSpPr>
          <p:cNvPr id="41" name="TextBox 40">
            <a:extLst>
              <a:ext uri="{FF2B5EF4-FFF2-40B4-BE49-F238E27FC236}">
                <a16:creationId xmlns:a16="http://schemas.microsoft.com/office/drawing/2014/main" id="{11E11C46-F549-43F7-8E60-AD94C81DDA88}"/>
              </a:ext>
            </a:extLst>
          </p:cNvPr>
          <p:cNvSpPr txBox="1"/>
          <p:nvPr/>
        </p:nvSpPr>
        <p:spPr>
          <a:xfrm>
            <a:off x="3110719" y="5931267"/>
            <a:ext cx="1725152" cy="400110"/>
          </a:xfrm>
          <a:prstGeom prst="rect">
            <a:avLst/>
          </a:prstGeom>
          <a:noFill/>
        </p:spPr>
        <p:txBody>
          <a:bodyPr wrap="none" rtlCol="0">
            <a:spAutoFit/>
          </a:bodyPr>
          <a:lstStyle/>
          <a:p>
            <a:r>
              <a:rPr lang="en-US" sz="2000" dirty="0"/>
              <a:t>Fluorescence</a:t>
            </a:r>
          </a:p>
        </p:txBody>
      </p:sp>
      <p:sp>
        <p:nvSpPr>
          <p:cNvPr id="42" name="TextBox 41">
            <a:extLst>
              <a:ext uri="{FF2B5EF4-FFF2-40B4-BE49-F238E27FC236}">
                <a16:creationId xmlns:a16="http://schemas.microsoft.com/office/drawing/2014/main" id="{DF4BF087-9054-4E8E-BE26-75085FFD6A4B}"/>
              </a:ext>
            </a:extLst>
          </p:cNvPr>
          <p:cNvSpPr txBox="1"/>
          <p:nvPr/>
        </p:nvSpPr>
        <p:spPr>
          <a:xfrm>
            <a:off x="4754425" y="5667379"/>
            <a:ext cx="1011815" cy="400110"/>
          </a:xfrm>
          <a:prstGeom prst="rect">
            <a:avLst/>
          </a:prstGeom>
          <a:noFill/>
        </p:spPr>
        <p:txBody>
          <a:bodyPr wrap="none" rtlCol="0">
            <a:spAutoFit/>
          </a:bodyPr>
          <a:lstStyle/>
          <a:p>
            <a:r>
              <a:rPr lang="en-US" sz="2000" dirty="0"/>
              <a:t>Raman</a:t>
            </a:r>
          </a:p>
        </p:txBody>
      </p:sp>
      <p:sp>
        <p:nvSpPr>
          <p:cNvPr id="26" name="TextBox 25">
            <a:extLst>
              <a:ext uri="{FF2B5EF4-FFF2-40B4-BE49-F238E27FC236}">
                <a16:creationId xmlns:a16="http://schemas.microsoft.com/office/drawing/2014/main" id="{4DDE7F7C-6898-416B-9BE9-825EA8E16991}"/>
              </a:ext>
            </a:extLst>
          </p:cNvPr>
          <p:cNvSpPr txBox="1"/>
          <p:nvPr/>
        </p:nvSpPr>
        <p:spPr>
          <a:xfrm>
            <a:off x="7159839" y="1999496"/>
            <a:ext cx="4651162" cy="2246769"/>
          </a:xfrm>
          <a:prstGeom prst="rect">
            <a:avLst/>
          </a:prstGeom>
          <a:noFill/>
        </p:spPr>
        <p:txBody>
          <a:bodyPr wrap="square" rtlCol="0">
            <a:spAutoFit/>
          </a:bodyPr>
          <a:lstStyle/>
          <a:p>
            <a:r>
              <a:rPr lang="en-US" sz="2800" dirty="0"/>
              <a:t>Fluorescence can be a competing event to Raman.</a:t>
            </a:r>
          </a:p>
          <a:p>
            <a:endParaRPr lang="en-US" sz="2800" dirty="0"/>
          </a:p>
          <a:p>
            <a:r>
              <a:rPr lang="en-US" sz="2800" dirty="0"/>
              <a:t>The transitions are 1000 times greater than Raman.</a:t>
            </a:r>
          </a:p>
        </p:txBody>
      </p:sp>
    </p:spTree>
    <p:extLst>
      <p:ext uri="{BB962C8B-B14F-4D97-AF65-F5344CB8AC3E}">
        <p14:creationId xmlns:p14="http://schemas.microsoft.com/office/powerpoint/2010/main" val="333302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A46B-07B7-4F0B-AE6D-87FABAD4397A}"/>
              </a:ext>
            </a:extLst>
          </p:cNvPr>
          <p:cNvSpPr>
            <a:spLocks noGrp="1"/>
          </p:cNvSpPr>
          <p:nvPr>
            <p:ph type="title"/>
          </p:nvPr>
        </p:nvSpPr>
        <p:spPr/>
        <p:txBody>
          <a:bodyPr/>
          <a:lstStyle/>
          <a:p>
            <a:r>
              <a:rPr lang="en-US" dirty="0"/>
              <a:t>Raman Spectra</a:t>
            </a:r>
          </a:p>
        </p:txBody>
      </p:sp>
      <p:pic>
        <p:nvPicPr>
          <p:cNvPr id="4" name="図 4">
            <a:extLst>
              <a:ext uri="{FF2B5EF4-FFF2-40B4-BE49-F238E27FC236}">
                <a16:creationId xmlns:a16="http://schemas.microsoft.com/office/drawing/2014/main" id="{D0E484BE-49B6-479A-B783-EC6AA0CC6C25}"/>
              </a:ext>
            </a:extLst>
          </p:cNvPr>
          <p:cNvPicPr/>
          <p:nvPr/>
        </p:nvPicPr>
        <p:blipFill>
          <a:blip r:embed="rId3" cstate="print"/>
          <a:srcRect/>
          <a:stretch>
            <a:fillRect/>
          </a:stretch>
        </p:blipFill>
        <p:spPr bwMode="auto">
          <a:xfrm>
            <a:off x="2667000" y="1770017"/>
            <a:ext cx="6096000" cy="4434840"/>
          </a:xfrm>
          <a:prstGeom prst="rect">
            <a:avLst/>
          </a:prstGeom>
          <a:noFill/>
          <a:ln w="9525">
            <a:noFill/>
            <a:miter lim="800000"/>
            <a:headEnd/>
            <a:tailEnd/>
          </a:ln>
        </p:spPr>
      </p:pic>
      <p:sp>
        <p:nvSpPr>
          <p:cNvPr id="3" name="TextBox 2">
            <a:extLst>
              <a:ext uri="{FF2B5EF4-FFF2-40B4-BE49-F238E27FC236}">
                <a16:creationId xmlns:a16="http://schemas.microsoft.com/office/drawing/2014/main" id="{7F414BA2-ED85-4777-9824-F4C343477C2C}"/>
              </a:ext>
            </a:extLst>
          </p:cNvPr>
          <p:cNvSpPr txBox="1"/>
          <p:nvPr/>
        </p:nvSpPr>
        <p:spPr>
          <a:xfrm>
            <a:off x="4419600" y="5519056"/>
            <a:ext cx="609599" cy="307777"/>
          </a:xfrm>
          <a:prstGeom prst="rect">
            <a:avLst/>
          </a:prstGeom>
          <a:solidFill>
            <a:schemeClr val="bg1"/>
          </a:solidFill>
        </p:spPr>
        <p:txBody>
          <a:bodyPr wrap="square" rtlCol="0">
            <a:spAutoFit/>
          </a:bodyPr>
          <a:lstStyle/>
          <a:p>
            <a:r>
              <a:rPr lang="en-US" sz="1400" dirty="0"/>
              <a:t>-473</a:t>
            </a:r>
          </a:p>
        </p:txBody>
      </p:sp>
      <p:sp>
        <p:nvSpPr>
          <p:cNvPr id="6" name="TextBox 5">
            <a:extLst>
              <a:ext uri="{FF2B5EF4-FFF2-40B4-BE49-F238E27FC236}">
                <a16:creationId xmlns:a16="http://schemas.microsoft.com/office/drawing/2014/main" id="{91F296BB-566A-461C-935A-5DFBBCC97C45}"/>
              </a:ext>
            </a:extLst>
          </p:cNvPr>
          <p:cNvSpPr txBox="1"/>
          <p:nvPr/>
        </p:nvSpPr>
        <p:spPr>
          <a:xfrm>
            <a:off x="7162800" y="5519057"/>
            <a:ext cx="533400" cy="307777"/>
          </a:xfrm>
          <a:prstGeom prst="rect">
            <a:avLst/>
          </a:prstGeom>
          <a:solidFill>
            <a:schemeClr val="bg1"/>
          </a:solidFill>
        </p:spPr>
        <p:txBody>
          <a:bodyPr wrap="square" rtlCol="0" anchor="ctr">
            <a:spAutoFit/>
          </a:bodyPr>
          <a:lstStyle/>
          <a:p>
            <a:r>
              <a:rPr lang="en-US" sz="1400" dirty="0"/>
              <a:t>473</a:t>
            </a:r>
          </a:p>
        </p:txBody>
      </p:sp>
      <p:sp>
        <p:nvSpPr>
          <p:cNvPr id="7" name="TextBox 6">
            <a:extLst>
              <a:ext uri="{FF2B5EF4-FFF2-40B4-BE49-F238E27FC236}">
                <a16:creationId xmlns:a16="http://schemas.microsoft.com/office/drawing/2014/main" id="{E59D990E-D407-4DD1-BAE5-E74AEB3AA095}"/>
              </a:ext>
            </a:extLst>
          </p:cNvPr>
          <p:cNvSpPr txBox="1"/>
          <p:nvPr/>
        </p:nvSpPr>
        <p:spPr>
          <a:xfrm>
            <a:off x="5105400" y="5519055"/>
            <a:ext cx="685799" cy="307777"/>
          </a:xfrm>
          <a:prstGeom prst="rect">
            <a:avLst/>
          </a:prstGeom>
          <a:solidFill>
            <a:schemeClr val="bg1"/>
          </a:solidFill>
        </p:spPr>
        <p:txBody>
          <a:bodyPr wrap="square" rtlCol="0">
            <a:spAutoFit/>
          </a:bodyPr>
          <a:lstStyle/>
          <a:p>
            <a:r>
              <a:rPr lang="en-US" sz="1400" dirty="0"/>
              <a:t>-219</a:t>
            </a:r>
          </a:p>
        </p:txBody>
      </p:sp>
      <p:sp>
        <p:nvSpPr>
          <p:cNvPr id="8" name="TextBox 7">
            <a:extLst>
              <a:ext uri="{FF2B5EF4-FFF2-40B4-BE49-F238E27FC236}">
                <a16:creationId xmlns:a16="http://schemas.microsoft.com/office/drawing/2014/main" id="{6C34E06E-3C42-448D-812C-8A7D71094A71}"/>
              </a:ext>
            </a:extLst>
          </p:cNvPr>
          <p:cNvSpPr txBox="1"/>
          <p:nvPr/>
        </p:nvSpPr>
        <p:spPr>
          <a:xfrm>
            <a:off x="6477000" y="5519056"/>
            <a:ext cx="495300" cy="307777"/>
          </a:xfrm>
          <a:prstGeom prst="rect">
            <a:avLst/>
          </a:prstGeom>
          <a:solidFill>
            <a:schemeClr val="bg1"/>
          </a:solidFill>
        </p:spPr>
        <p:txBody>
          <a:bodyPr wrap="square" rtlCol="0">
            <a:spAutoFit/>
          </a:bodyPr>
          <a:lstStyle/>
          <a:p>
            <a:r>
              <a:rPr lang="en-US" sz="1400" dirty="0"/>
              <a:t>219</a:t>
            </a:r>
          </a:p>
        </p:txBody>
      </p:sp>
      <p:sp>
        <p:nvSpPr>
          <p:cNvPr id="9" name="TextBox 8">
            <a:extLst>
              <a:ext uri="{FF2B5EF4-FFF2-40B4-BE49-F238E27FC236}">
                <a16:creationId xmlns:a16="http://schemas.microsoft.com/office/drawing/2014/main" id="{26EA80EF-FC44-4CA3-8E51-0EC153778645}"/>
              </a:ext>
            </a:extLst>
          </p:cNvPr>
          <p:cNvSpPr txBox="1"/>
          <p:nvPr/>
        </p:nvSpPr>
        <p:spPr>
          <a:xfrm>
            <a:off x="5958839" y="5511435"/>
            <a:ext cx="228600" cy="307777"/>
          </a:xfrm>
          <a:prstGeom prst="rect">
            <a:avLst/>
          </a:prstGeom>
          <a:solidFill>
            <a:schemeClr val="bg1"/>
          </a:solidFill>
        </p:spPr>
        <p:txBody>
          <a:bodyPr wrap="square" rtlCol="0">
            <a:spAutoFit/>
          </a:bodyPr>
          <a:lstStyle/>
          <a:p>
            <a:r>
              <a:rPr lang="en-US" sz="1400" dirty="0"/>
              <a:t>0</a:t>
            </a:r>
          </a:p>
        </p:txBody>
      </p:sp>
      <p:sp>
        <p:nvSpPr>
          <p:cNvPr id="10" name="TextBox 9">
            <a:extLst>
              <a:ext uri="{FF2B5EF4-FFF2-40B4-BE49-F238E27FC236}">
                <a16:creationId xmlns:a16="http://schemas.microsoft.com/office/drawing/2014/main" id="{5E74B9D3-D0E7-4AFD-906B-762A52FFE9C3}"/>
              </a:ext>
            </a:extLst>
          </p:cNvPr>
          <p:cNvSpPr txBox="1"/>
          <p:nvPr/>
        </p:nvSpPr>
        <p:spPr>
          <a:xfrm>
            <a:off x="7204708" y="5932202"/>
            <a:ext cx="533400" cy="307777"/>
          </a:xfrm>
          <a:prstGeom prst="rect">
            <a:avLst/>
          </a:prstGeom>
          <a:solidFill>
            <a:schemeClr val="bg1"/>
          </a:solidFill>
        </p:spPr>
        <p:txBody>
          <a:bodyPr wrap="square" rtlCol="0">
            <a:spAutoFit/>
          </a:bodyPr>
          <a:lstStyle/>
          <a:p>
            <a:r>
              <a:rPr lang="en-US" sz="1400" dirty="0"/>
              <a:t>544</a:t>
            </a:r>
          </a:p>
        </p:txBody>
      </p:sp>
      <p:sp>
        <p:nvSpPr>
          <p:cNvPr id="11" name="TextBox 10">
            <a:extLst>
              <a:ext uri="{FF2B5EF4-FFF2-40B4-BE49-F238E27FC236}">
                <a16:creationId xmlns:a16="http://schemas.microsoft.com/office/drawing/2014/main" id="{4D382BD3-BD28-409C-8BF0-0338BF633D33}"/>
              </a:ext>
            </a:extLst>
          </p:cNvPr>
          <p:cNvSpPr txBox="1"/>
          <p:nvPr/>
        </p:nvSpPr>
        <p:spPr>
          <a:xfrm>
            <a:off x="6492239" y="5932202"/>
            <a:ext cx="480061" cy="307777"/>
          </a:xfrm>
          <a:prstGeom prst="rect">
            <a:avLst/>
          </a:prstGeom>
          <a:solidFill>
            <a:schemeClr val="bg1"/>
          </a:solidFill>
        </p:spPr>
        <p:txBody>
          <a:bodyPr wrap="square" rtlCol="0">
            <a:spAutoFit/>
          </a:bodyPr>
          <a:lstStyle/>
          <a:p>
            <a:r>
              <a:rPr lang="en-US" sz="1400" dirty="0"/>
              <a:t>538</a:t>
            </a:r>
          </a:p>
        </p:txBody>
      </p:sp>
      <p:sp>
        <p:nvSpPr>
          <p:cNvPr id="12" name="TextBox 11">
            <a:extLst>
              <a:ext uri="{FF2B5EF4-FFF2-40B4-BE49-F238E27FC236}">
                <a16:creationId xmlns:a16="http://schemas.microsoft.com/office/drawing/2014/main" id="{B59A0B4D-CAB8-47A1-9BA6-3A617F0047E8}"/>
              </a:ext>
            </a:extLst>
          </p:cNvPr>
          <p:cNvSpPr txBox="1"/>
          <p:nvPr/>
        </p:nvSpPr>
        <p:spPr>
          <a:xfrm>
            <a:off x="5833108" y="5932202"/>
            <a:ext cx="480061" cy="307777"/>
          </a:xfrm>
          <a:prstGeom prst="rect">
            <a:avLst/>
          </a:prstGeom>
          <a:solidFill>
            <a:schemeClr val="bg1"/>
          </a:solidFill>
        </p:spPr>
        <p:txBody>
          <a:bodyPr wrap="square" rtlCol="0">
            <a:spAutoFit/>
          </a:bodyPr>
          <a:lstStyle/>
          <a:p>
            <a:r>
              <a:rPr lang="en-US" sz="1400" dirty="0"/>
              <a:t>532</a:t>
            </a:r>
          </a:p>
        </p:txBody>
      </p:sp>
      <p:sp>
        <p:nvSpPr>
          <p:cNvPr id="13" name="TextBox 12">
            <a:extLst>
              <a:ext uri="{FF2B5EF4-FFF2-40B4-BE49-F238E27FC236}">
                <a16:creationId xmlns:a16="http://schemas.microsoft.com/office/drawing/2014/main" id="{DB82563D-1C26-4DE6-BEE7-8E361931415C}"/>
              </a:ext>
            </a:extLst>
          </p:cNvPr>
          <p:cNvSpPr txBox="1"/>
          <p:nvPr/>
        </p:nvSpPr>
        <p:spPr>
          <a:xfrm>
            <a:off x="5208268" y="5932203"/>
            <a:ext cx="480061" cy="307777"/>
          </a:xfrm>
          <a:prstGeom prst="rect">
            <a:avLst/>
          </a:prstGeom>
          <a:solidFill>
            <a:schemeClr val="bg1"/>
          </a:solidFill>
        </p:spPr>
        <p:txBody>
          <a:bodyPr wrap="square" rtlCol="0">
            <a:spAutoFit/>
          </a:bodyPr>
          <a:lstStyle/>
          <a:p>
            <a:r>
              <a:rPr lang="en-US" sz="1400" dirty="0"/>
              <a:t>526</a:t>
            </a:r>
          </a:p>
        </p:txBody>
      </p:sp>
      <p:sp>
        <p:nvSpPr>
          <p:cNvPr id="14" name="TextBox 13">
            <a:extLst>
              <a:ext uri="{FF2B5EF4-FFF2-40B4-BE49-F238E27FC236}">
                <a16:creationId xmlns:a16="http://schemas.microsoft.com/office/drawing/2014/main" id="{0B183F92-1168-440F-A3C0-4E6144787959}"/>
              </a:ext>
            </a:extLst>
          </p:cNvPr>
          <p:cNvSpPr txBox="1"/>
          <p:nvPr/>
        </p:nvSpPr>
        <p:spPr>
          <a:xfrm>
            <a:off x="4484368" y="5932203"/>
            <a:ext cx="480061" cy="307777"/>
          </a:xfrm>
          <a:prstGeom prst="rect">
            <a:avLst/>
          </a:prstGeom>
          <a:solidFill>
            <a:schemeClr val="bg1"/>
          </a:solidFill>
        </p:spPr>
        <p:txBody>
          <a:bodyPr wrap="square" rtlCol="0">
            <a:spAutoFit/>
          </a:bodyPr>
          <a:lstStyle/>
          <a:p>
            <a:r>
              <a:rPr lang="en-US" sz="1400" dirty="0"/>
              <a:t>519</a:t>
            </a:r>
          </a:p>
        </p:txBody>
      </p:sp>
      <p:sp>
        <p:nvSpPr>
          <p:cNvPr id="15" name="TextBox 14">
            <a:extLst>
              <a:ext uri="{FF2B5EF4-FFF2-40B4-BE49-F238E27FC236}">
                <a16:creationId xmlns:a16="http://schemas.microsoft.com/office/drawing/2014/main" id="{378F5632-1AB0-4433-854C-7ED857971ABC}"/>
              </a:ext>
            </a:extLst>
          </p:cNvPr>
          <p:cNvSpPr txBox="1"/>
          <p:nvPr/>
        </p:nvSpPr>
        <p:spPr>
          <a:xfrm>
            <a:off x="2823209" y="5932201"/>
            <a:ext cx="1546860" cy="307777"/>
          </a:xfrm>
          <a:prstGeom prst="rect">
            <a:avLst/>
          </a:prstGeom>
          <a:solidFill>
            <a:schemeClr val="bg1"/>
          </a:solidFill>
        </p:spPr>
        <p:txBody>
          <a:bodyPr wrap="square" rtlCol="0">
            <a:spAutoFit/>
          </a:bodyPr>
          <a:lstStyle/>
          <a:p>
            <a:r>
              <a:rPr lang="en-US" sz="1400" dirty="0"/>
              <a:t>Wavelength (nm)</a:t>
            </a:r>
          </a:p>
        </p:txBody>
      </p:sp>
      <p:sp>
        <p:nvSpPr>
          <p:cNvPr id="16" name="TextBox 15">
            <a:extLst>
              <a:ext uri="{FF2B5EF4-FFF2-40B4-BE49-F238E27FC236}">
                <a16:creationId xmlns:a16="http://schemas.microsoft.com/office/drawing/2014/main" id="{361D0FFF-E733-498A-B64C-74D8F28EFD0A}"/>
              </a:ext>
            </a:extLst>
          </p:cNvPr>
          <p:cNvSpPr txBox="1"/>
          <p:nvPr/>
        </p:nvSpPr>
        <p:spPr>
          <a:xfrm>
            <a:off x="2697480" y="5523696"/>
            <a:ext cx="1672589" cy="307777"/>
          </a:xfrm>
          <a:prstGeom prst="rect">
            <a:avLst/>
          </a:prstGeom>
          <a:solidFill>
            <a:schemeClr val="bg1"/>
          </a:solidFill>
        </p:spPr>
        <p:txBody>
          <a:bodyPr wrap="square" rtlCol="0">
            <a:spAutoFit/>
          </a:bodyPr>
          <a:lstStyle/>
          <a:p>
            <a:r>
              <a:rPr lang="en-US" sz="1400" dirty="0"/>
              <a:t>Raman Shift (cm</a:t>
            </a:r>
            <a:r>
              <a:rPr lang="en-US" sz="1400" baseline="30000" dirty="0"/>
              <a:t>-1</a:t>
            </a:r>
            <a:r>
              <a:rPr lang="en-US" sz="1400" dirty="0"/>
              <a:t>)</a:t>
            </a:r>
          </a:p>
        </p:txBody>
      </p:sp>
    </p:spTree>
    <p:extLst>
      <p:ext uri="{BB962C8B-B14F-4D97-AF65-F5344CB8AC3E}">
        <p14:creationId xmlns:p14="http://schemas.microsoft.com/office/powerpoint/2010/main" val="410956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04D6-F5D4-4F01-B251-6A8DCF2DD26F}"/>
              </a:ext>
            </a:extLst>
          </p:cNvPr>
          <p:cNvSpPr>
            <a:spLocks noGrp="1"/>
          </p:cNvSpPr>
          <p:nvPr>
            <p:ph type="title"/>
          </p:nvPr>
        </p:nvSpPr>
        <p:spPr/>
        <p:txBody>
          <a:bodyPr/>
          <a:lstStyle/>
          <a:p>
            <a:r>
              <a:rPr lang="en-US" dirty="0"/>
              <a:t>Raman/FTIR </a:t>
            </a:r>
            <a:r>
              <a:rPr lang="en-US" dirty="0" err="1"/>
              <a:t>Cylcohexane</a:t>
            </a:r>
            <a:endParaRPr lang="en-US" dirty="0"/>
          </a:p>
        </p:txBody>
      </p:sp>
      <p:pic>
        <p:nvPicPr>
          <p:cNvPr id="4" name="Content Placeholder 3">
            <a:extLst>
              <a:ext uri="{FF2B5EF4-FFF2-40B4-BE49-F238E27FC236}">
                <a16:creationId xmlns:a16="http://schemas.microsoft.com/office/drawing/2014/main" id="{24469CC1-64C5-43AF-9024-690EBF00AA09}"/>
              </a:ext>
            </a:extLst>
          </p:cNvPr>
          <p:cNvPicPr>
            <a:picLocks noGrp="1" noChangeAspect="1"/>
          </p:cNvPicPr>
          <p:nvPr>
            <p:ph idx="1"/>
          </p:nvPr>
        </p:nvPicPr>
        <p:blipFill>
          <a:blip r:embed="rId2"/>
          <a:stretch>
            <a:fillRect/>
          </a:stretch>
        </p:blipFill>
        <p:spPr>
          <a:xfrm>
            <a:off x="2133600" y="1828800"/>
            <a:ext cx="6705600" cy="4490008"/>
          </a:xfrm>
          <a:prstGeom prst="rect">
            <a:avLst/>
          </a:prstGeom>
        </p:spPr>
      </p:pic>
      <p:pic>
        <p:nvPicPr>
          <p:cNvPr id="8" name="Picture 7">
            <a:extLst>
              <a:ext uri="{FF2B5EF4-FFF2-40B4-BE49-F238E27FC236}">
                <a16:creationId xmlns:a16="http://schemas.microsoft.com/office/drawing/2014/main" id="{ECBE0AE6-729D-4877-A4D9-0DF9BBFA3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880" y="4114800"/>
            <a:ext cx="683545" cy="787112"/>
          </a:xfrm>
          <a:prstGeom prst="rect">
            <a:avLst/>
          </a:prstGeom>
        </p:spPr>
      </p:pic>
    </p:spTree>
    <p:extLst>
      <p:ext uri="{BB962C8B-B14F-4D97-AF65-F5344CB8AC3E}">
        <p14:creationId xmlns:p14="http://schemas.microsoft.com/office/powerpoint/2010/main" val="35085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0AF3-967B-4AE9-A27F-B7BB20E037D2}"/>
              </a:ext>
            </a:extLst>
          </p:cNvPr>
          <p:cNvSpPr>
            <a:spLocks noGrp="1"/>
          </p:cNvSpPr>
          <p:nvPr>
            <p:ph type="title"/>
          </p:nvPr>
        </p:nvSpPr>
        <p:spPr/>
        <p:txBody>
          <a:bodyPr/>
          <a:lstStyle/>
          <a:p>
            <a:r>
              <a:rPr lang="en-US" dirty="0"/>
              <a:t>Infrared Modes - Change in Dipole Moment</a:t>
            </a:r>
          </a:p>
        </p:txBody>
      </p:sp>
      <p:sp>
        <p:nvSpPr>
          <p:cNvPr id="6" name="Oval 5">
            <a:extLst>
              <a:ext uri="{FF2B5EF4-FFF2-40B4-BE49-F238E27FC236}">
                <a16:creationId xmlns:a16="http://schemas.microsoft.com/office/drawing/2014/main" id="{77E878CE-0DCE-48EA-8E10-739D9DB2AA1F}"/>
              </a:ext>
            </a:extLst>
          </p:cNvPr>
          <p:cNvSpPr/>
          <p:nvPr/>
        </p:nvSpPr>
        <p:spPr>
          <a:xfrm>
            <a:off x="1524000" y="3429000"/>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a:t>C</a:t>
            </a:r>
          </a:p>
        </p:txBody>
      </p:sp>
      <p:sp>
        <p:nvSpPr>
          <p:cNvPr id="7" name="Oval 6">
            <a:extLst>
              <a:ext uri="{FF2B5EF4-FFF2-40B4-BE49-F238E27FC236}">
                <a16:creationId xmlns:a16="http://schemas.microsoft.com/office/drawing/2014/main" id="{F7E0C2EC-215C-4B6B-BEE1-442D8B330BBD}"/>
              </a:ext>
            </a:extLst>
          </p:cNvPr>
          <p:cNvSpPr/>
          <p:nvPr/>
        </p:nvSpPr>
        <p:spPr>
          <a:xfrm>
            <a:off x="2895600" y="3429000"/>
            <a:ext cx="9144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t>O</a:t>
            </a:r>
          </a:p>
        </p:txBody>
      </p:sp>
      <p:sp>
        <p:nvSpPr>
          <p:cNvPr id="11" name="Oval 10">
            <a:extLst>
              <a:ext uri="{FF2B5EF4-FFF2-40B4-BE49-F238E27FC236}">
                <a16:creationId xmlns:a16="http://schemas.microsoft.com/office/drawing/2014/main" id="{EA95DD4A-5F00-4648-915D-7B3A76915811}"/>
              </a:ext>
            </a:extLst>
          </p:cNvPr>
          <p:cNvSpPr/>
          <p:nvPr/>
        </p:nvSpPr>
        <p:spPr>
          <a:xfrm>
            <a:off x="576470" y="4596873"/>
            <a:ext cx="685800" cy="66092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t>H</a:t>
            </a:r>
          </a:p>
        </p:txBody>
      </p:sp>
      <p:sp>
        <p:nvSpPr>
          <p:cNvPr id="12" name="Oval 11">
            <a:extLst>
              <a:ext uri="{FF2B5EF4-FFF2-40B4-BE49-F238E27FC236}">
                <a16:creationId xmlns:a16="http://schemas.microsoft.com/office/drawing/2014/main" id="{C534EB50-1FF6-423A-A4E8-EB32D88F3CCA}"/>
              </a:ext>
            </a:extLst>
          </p:cNvPr>
          <p:cNvSpPr/>
          <p:nvPr/>
        </p:nvSpPr>
        <p:spPr>
          <a:xfrm>
            <a:off x="609600" y="2514600"/>
            <a:ext cx="685800" cy="66092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t>H</a:t>
            </a:r>
          </a:p>
        </p:txBody>
      </p:sp>
      <p:cxnSp>
        <p:nvCxnSpPr>
          <p:cNvPr id="14" name="Straight Connector 13">
            <a:extLst>
              <a:ext uri="{FF2B5EF4-FFF2-40B4-BE49-F238E27FC236}">
                <a16:creationId xmlns:a16="http://schemas.microsoft.com/office/drawing/2014/main" id="{9B378E2E-AB0A-495D-B5FE-31AFCAB38090}"/>
              </a:ext>
            </a:extLst>
          </p:cNvPr>
          <p:cNvCxnSpPr>
            <a:cxnSpLocks/>
            <a:stCxn id="12" idx="5"/>
            <a:endCxn id="6" idx="1"/>
          </p:cNvCxnSpPr>
          <p:nvPr/>
        </p:nvCxnSpPr>
        <p:spPr>
          <a:xfrm>
            <a:off x="1194967" y="3078736"/>
            <a:ext cx="462944" cy="484175"/>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594008D-DBD4-4477-8667-85591C8CF946}"/>
              </a:ext>
            </a:extLst>
          </p:cNvPr>
          <p:cNvCxnSpPr>
            <a:cxnSpLocks/>
            <a:stCxn id="6" idx="3"/>
            <a:endCxn id="11" idx="7"/>
          </p:cNvCxnSpPr>
          <p:nvPr/>
        </p:nvCxnSpPr>
        <p:spPr>
          <a:xfrm flipH="1">
            <a:off x="1161837" y="4209489"/>
            <a:ext cx="496074" cy="484175"/>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BBEC97-FCDD-4254-B44C-4F8E19F6EE08}"/>
              </a:ext>
            </a:extLst>
          </p:cNvPr>
          <p:cNvCxnSpPr>
            <a:cxnSpLocks/>
            <a:stCxn id="6" idx="6"/>
            <a:endCxn id="7" idx="2"/>
          </p:cNvCxnSpPr>
          <p:nvPr/>
        </p:nvCxnSpPr>
        <p:spPr>
          <a:xfrm>
            <a:off x="2438400" y="3886200"/>
            <a:ext cx="457200" cy="0"/>
          </a:xfrm>
          <a:prstGeom prst="line">
            <a:avLst/>
          </a:prstGeom>
          <a:ln w="104775" cmpd="dbl"/>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23212BB6-E56F-425F-A552-7A7E368D1122}"/>
              </a:ext>
            </a:extLst>
          </p:cNvPr>
          <p:cNvGrpSpPr/>
          <p:nvPr/>
        </p:nvGrpSpPr>
        <p:grpSpPr>
          <a:xfrm>
            <a:off x="1865527" y="2642127"/>
            <a:ext cx="1828800" cy="558273"/>
            <a:chOff x="1657911" y="2642127"/>
            <a:chExt cx="1828800" cy="558273"/>
          </a:xfrm>
        </p:grpSpPr>
        <p:cxnSp>
          <p:nvCxnSpPr>
            <p:cNvPr id="24" name="Straight Arrow Connector 23">
              <a:extLst>
                <a:ext uri="{FF2B5EF4-FFF2-40B4-BE49-F238E27FC236}">
                  <a16:creationId xmlns:a16="http://schemas.microsoft.com/office/drawing/2014/main" id="{F6E7214A-6E79-4D3B-B0C8-2509D1B5BEE4}"/>
                </a:ext>
              </a:extLst>
            </p:cNvPr>
            <p:cNvCxnSpPr/>
            <p:nvPr/>
          </p:nvCxnSpPr>
          <p:spPr>
            <a:xfrm>
              <a:off x="1657911" y="2895600"/>
              <a:ext cx="1828800" cy="0"/>
            </a:xfrm>
            <a:prstGeom prst="straightConnector1">
              <a:avLst/>
            </a:prstGeom>
            <a:ln>
              <a:solidFill>
                <a:schemeClr val="accent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7E651AD6-CFC4-486A-BA94-4E29F9DD0E51}"/>
                </a:ext>
              </a:extLst>
            </p:cNvPr>
            <p:cNvCxnSpPr/>
            <p:nvPr/>
          </p:nvCxnSpPr>
          <p:spPr>
            <a:xfrm>
              <a:off x="1886511" y="2642127"/>
              <a:ext cx="0" cy="558273"/>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90BE5797-D61C-44E2-B7C1-08782C0E07B1}"/>
              </a:ext>
            </a:extLst>
          </p:cNvPr>
          <p:cNvSpPr/>
          <p:nvPr/>
        </p:nvSpPr>
        <p:spPr>
          <a:xfrm>
            <a:off x="7050440" y="3429000"/>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a:t>C</a:t>
            </a:r>
          </a:p>
        </p:txBody>
      </p:sp>
      <p:sp>
        <p:nvSpPr>
          <p:cNvPr id="29" name="Oval 28">
            <a:extLst>
              <a:ext uri="{FF2B5EF4-FFF2-40B4-BE49-F238E27FC236}">
                <a16:creationId xmlns:a16="http://schemas.microsoft.com/office/drawing/2014/main" id="{B3876384-D183-4D33-9112-7C1F1F04435A}"/>
              </a:ext>
            </a:extLst>
          </p:cNvPr>
          <p:cNvSpPr/>
          <p:nvPr/>
        </p:nvSpPr>
        <p:spPr>
          <a:xfrm>
            <a:off x="9296400" y="3429000"/>
            <a:ext cx="9144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t>O</a:t>
            </a:r>
          </a:p>
        </p:txBody>
      </p:sp>
      <p:sp>
        <p:nvSpPr>
          <p:cNvPr id="30" name="Oval 29">
            <a:extLst>
              <a:ext uri="{FF2B5EF4-FFF2-40B4-BE49-F238E27FC236}">
                <a16:creationId xmlns:a16="http://schemas.microsoft.com/office/drawing/2014/main" id="{F7307FDC-E2A3-4A44-A613-46520D80BD83}"/>
              </a:ext>
            </a:extLst>
          </p:cNvPr>
          <p:cNvSpPr/>
          <p:nvPr/>
        </p:nvSpPr>
        <p:spPr>
          <a:xfrm>
            <a:off x="6102910" y="4596873"/>
            <a:ext cx="685800" cy="66092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t>H</a:t>
            </a:r>
          </a:p>
        </p:txBody>
      </p:sp>
      <p:sp>
        <p:nvSpPr>
          <p:cNvPr id="31" name="Oval 30">
            <a:extLst>
              <a:ext uri="{FF2B5EF4-FFF2-40B4-BE49-F238E27FC236}">
                <a16:creationId xmlns:a16="http://schemas.microsoft.com/office/drawing/2014/main" id="{D4AD7D87-4925-46DC-BD40-7918F847DA6A}"/>
              </a:ext>
            </a:extLst>
          </p:cNvPr>
          <p:cNvSpPr/>
          <p:nvPr/>
        </p:nvSpPr>
        <p:spPr>
          <a:xfrm>
            <a:off x="6136040" y="2514600"/>
            <a:ext cx="685800" cy="66092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t>H</a:t>
            </a:r>
          </a:p>
        </p:txBody>
      </p:sp>
      <p:cxnSp>
        <p:nvCxnSpPr>
          <p:cNvPr id="32" name="Straight Connector 31">
            <a:extLst>
              <a:ext uri="{FF2B5EF4-FFF2-40B4-BE49-F238E27FC236}">
                <a16:creationId xmlns:a16="http://schemas.microsoft.com/office/drawing/2014/main" id="{8A74B67C-E9CF-408F-82E4-B5EEC195F86C}"/>
              </a:ext>
            </a:extLst>
          </p:cNvPr>
          <p:cNvCxnSpPr>
            <a:cxnSpLocks/>
            <a:stCxn id="31" idx="5"/>
            <a:endCxn id="28" idx="1"/>
          </p:cNvCxnSpPr>
          <p:nvPr/>
        </p:nvCxnSpPr>
        <p:spPr>
          <a:xfrm>
            <a:off x="6721407" y="3078736"/>
            <a:ext cx="462944" cy="484175"/>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C9C08DB-CF86-49CF-B879-4E208B8227DA}"/>
              </a:ext>
            </a:extLst>
          </p:cNvPr>
          <p:cNvCxnSpPr>
            <a:cxnSpLocks/>
            <a:stCxn id="28" idx="3"/>
            <a:endCxn id="30" idx="7"/>
          </p:cNvCxnSpPr>
          <p:nvPr/>
        </p:nvCxnSpPr>
        <p:spPr>
          <a:xfrm flipH="1">
            <a:off x="6688277" y="4209489"/>
            <a:ext cx="496074" cy="484175"/>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59BBA03-F390-4394-BE0F-6119DAE79DE1}"/>
              </a:ext>
            </a:extLst>
          </p:cNvPr>
          <p:cNvCxnSpPr>
            <a:cxnSpLocks/>
            <a:stCxn id="28" idx="6"/>
            <a:endCxn id="29" idx="2"/>
          </p:cNvCxnSpPr>
          <p:nvPr/>
        </p:nvCxnSpPr>
        <p:spPr>
          <a:xfrm>
            <a:off x="7964840" y="3886200"/>
            <a:ext cx="1331560" cy="0"/>
          </a:xfrm>
          <a:prstGeom prst="line">
            <a:avLst/>
          </a:prstGeom>
          <a:ln w="104775" cmpd="dbl"/>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0D523B3C-DC29-408A-8927-B96AB0467F31}"/>
              </a:ext>
            </a:extLst>
          </p:cNvPr>
          <p:cNvGrpSpPr/>
          <p:nvPr/>
        </p:nvGrpSpPr>
        <p:grpSpPr>
          <a:xfrm flipH="1">
            <a:off x="7391966" y="2642127"/>
            <a:ext cx="2703791" cy="558273"/>
            <a:chOff x="1657911" y="2642127"/>
            <a:chExt cx="1828800" cy="558273"/>
          </a:xfrm>
        </p:grpSpPr>
        <p:cxnSp>
          <p:nvCxnSpPr>
            <p:cNvPr id="36" name="Straight Arrow Connector 35">
              <a:extLst>
                <a:ext uri="{FF2B5EF4-FFF2-40B4-BE49-F238E27FC236}">
                  <a16:creationId xmlns:a16="http://schemas.microsoft.com/office/drawing/2014/main" id="{C4AECD2F-A346-46CA-B8DE-AA99F62A8C72}"/>
                </a:ext>
              </a:extLst>
            </p:cNvPr>
            <p:cNvCxnSpPr/>
            <p:nvPr/>
          </p:nvCxnSpPr>
          <p:spPr>
            <a:xfrm>
              <a:off x="1657911" y="2895600"/>
              <a:ext cx="1828800" cy="0"/>
            </a:xfrm>
            <a:prstGeom prst="straightConnector1">
              <a:avLst/>
            </a:prstGeom>
            <a:ln>
              <a:solidFill>
                <a:schemeClr val="accent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37" name="Straight Connector 36">
              <a:extLst>
                <a:ext uri="{FF2B5EF4-FFF2-40B4-BE49-F238E27FC236}">
                  <a16:creationId xmlns:a16="http://schemas.microsoft.com/office/drawing/2014/main" id="{3813BDAE-39AF-4031-B385-B47B51E39DCE}"/>
                </a:ext>
              </a:extLst>
            </p:cNvPr>
            <p:cNvCxnSpPr/>
            <p:nvPr/>
          </p:nvCxnSpPr>
          <p:spPr>
            <a:xfrm>
              <a:off x="1886511" y="2642127"/>
              <a:ext cx="0" cy="558273"/>
            </a:xfrm>
            <a:prstGeom prst="line">
              <a:avLst/>
            </a:prstGeom>
            <a:ln w="349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86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0AF3-967B-4AE9-A27F-B7BB20E037D2}"/>
              </a:ext>
            </a:extLst>
          </p:cNvPr>
          <p:cNvSpPr>
            <a:spLocks noGrp="1"/>
          </p:cNvSpPr>
          <p:nvPr>
            <p:ph type="title"/>
          </p:nvPr>
        </p:nvSpPr>
        <p:spPr/>
        <p:txBody>
          <a:bodyPr/>
          <a:lstStyle/>
          <a:p>
            <a:r>
              <a:rPr lang="en-US" dirty="0"/>
              <a:t>Raman Modes-Change in Electron Cloud (Polarizability)</a:t>
            </a:r>
          </a:p>
        </p:txBody>
      </p:sp>
      <p:pic>
        <p:nvPicPr>
          <p:cNvPr id="13" name="Picture 12">
            <a:extLst>
              <a:ext uri="{FF2B5EF4-FFF2-40B4-BE49-F238E27FC236}">
                <a16:creationId xmlns:a16="http://schemas.microsoft.com/office/drawing/2014/main" id="{70DF033B-1FF6-45B3-9641-2D1E7783F26D}"/>
              </a:ext>
            </a:extLst>
          </p:cNvPr>
          <p:cNvPicPr>
            <a:picLocks noChangeAspect="1"/>
          </p:cNvPicPr>
          <p:nvPr/>
        </p:nvPicPr>
        <p:blipFill>
          <a:blip r:embed="rId3"/>
          <a:stretch>
            <a:fillRect/>
          </a:stretch>
        </p:blipFill>
        <p:spPr>
          <a:xfrm>
            <a:off x="7543800" y="1905000"/>
            <a:ext cx="4413296" cy="2479380"/>
          </a:xfrm>
          <a:prstGeom prst="rect">
            <a:avLst/>
          </a:prstGeom>
        </p:spPr>
      </p:pic>
      <p:pic>
        <p:nvPicPr>
          <p:cNvPr id="17" name="Picture 16">
            <a:extLst>
              <a:ext uri="{FF2B5EF4-FFF2-40B4-BE49-F238E27FC236}">
                <a16:creationId xmlns:a16="http://schemas.microsoft.com/office/drawing/2014/main" id="{0AF0586B-93A7-4BD4-B6E3-FB62AAB2A772}"/>
              </a:ext>
            </a:extLst>
          </p:cNvPr>
          <p:cNvPicPr>
            <a:picLocks noChangeAspect="1"/>
          </p:cNvPicPr>
          <p:nvPr/>
        </p:nvPicPr>
        <p:blipFill>
          <a:blip r:embed="rId4"/>
          <a:stretch>
            <a:fillRect/>
          </a:stretch>
        </p:blipFill>
        <p:spPr>
          <a:xfrm>
            <a:off x="3886200" y="1905000"/>
            <a:ext cx="3226005" cy="2504662"/>
          </a:xfrm>
          <a:prstGeom prst="rect">
            <a:avLst/>
          </a:prstGeom>
        </p:spPr>
      </p:pic>
      <p:pic>
        <p:nvPicPr>
          <p:cNvPr id="20" name="Picture 19">
            <a:extLst>
              <a:ext uri="{FF2B5EF4-FFF2-40B4-BE49-F238E27FC236}">
                <a16:creationId xmlns:a16="http://schemas.microsoft.com/office/drawing/2014/main" id="{EF38FF3A-BD73-4BB0-9EDF-139FA6BFE81D}"/>
              </a:ext>
            </a:extLst>
          </p:cNvPr>
          <p:cNvPicPr>
            <a:picLocks noChangeAspect="1"/>
          </p:cNvPicPr>
          <p:nvPr/>
        </p:nvPicPr>
        <p:blipFill>
          <a:blip r:embed="rId5"/>
          <a:stretch>
            <a:fillRect/>
          </a:stretch>
        </p:blipFill>
        <p:spPr>
          <a:xfrm>
            <a:off x="152400" y="1846893"/>
            <a:ext cx="3115264" cy="2821797"/>
          </a:xfrm>
          <a:prstGeom prst="rect">
            <a:avLst/>
          </a:prstGeom>
        </p:spPr>
      </p:pic>
      <p:sp>
        <p:nvSpPr>
          <p:cNvPr id="21" name="TextBox 20">
            <a:extLst>
              <a:ext uri="{FF2B5EF4-FFF2-40B4-BE49-F238E27FC236}">
                <a16:creationId xmlns:a16="http://schemas.microsoft.com/office/drawing/2014/main" id="{8220AF6A-9165-4A7A-BE06-1BAA265EE4D4}"/>
              </a:ext>
            </a:extLst>
          </p:cNvPr>
          <p:cNvSpPr txBox="1"/>
          <p:nvPr/>
        </p:nvSpPr>
        <p:spPr>
          <a:xfrm>
            <a:off x="1720192" y="4384380"/>
            <a:ext cx="572593" cy="584775"/>
          </a:xfrm>
          <a:prstGeom prst="rect">
            <a:avLst/>
          </a:prstGeom>
          <a:noFill/>
        </p:spPr>
        <p:txBody>
          <a:bodyPr wrap="none" rtlCol="0">
            <a:spAutoFit/>
          </a:bodyPr>
          <a:lstStyle/>
          <a:p>
            <a:r>
              <a:rPr lang="en-US" sz="3200" dirty="0"/>
              <a:t>q</a:t>
            </a:r>
            <a:r>
              <a:rPr lang="en-US" sz="3200" baseline="30000" dirty="0"/>
              <a:t>+</a:t>
            </a:r>
            <a:endParaRPr lang="en-US" sz="3200" dirty="0"/>
          </a:p>
        </p:txBody>
      </p:sp>
      <p:sp>
        <p:nvSpPr>
          <p:cNvPr id="61" name="TextBox 60">
            <a:extLst>
              <a:ext uri="{FF2B5EF4-FFF2-40B4-BE49-F238E27FC236}">
                <a16:creationId xmlns:a16="http://schemas.microsoft.com/office/drawing/2014/main" id="{6FF001EA-D7E5-4102-8763-7A3EFF104BC3}"/>
              </a:ext>
            </a:extLst>
          </p:cNvPr>
          <p:cNvSpPr txBox="1"/>
          <p:nvPr/>
        </p:nvSpPr>
        <p:spPr>
          <a:xfrm>
            <a:off x="5410200" y="4376302"/>
            <a:ext cx="880369" cy="584775"/>
          </a:xfrm>
          <a:prstGeom prst="rect">
            <a:avLst/>
          </a:prstGeom>
          <a:noFill/>
        </p:spPr>
        <p:txBody>
          <a:bodyPr wrap="none" rtlCol="0">
            <a:spAutoFit/>
          </a:bodyPr>
          <a:lstStyle/>
          <a:p>
            <a:r>
              <a:rPr lang="en-US" sz="3200" dirty="0"/>
              <a:t>q=0</a:t>
            </a:r>
          </a:p>
        </p:txBody>
      </p:sp>
      <p:sp>
        <p:nvSpPr>
          <p:cNvPr id="62" name="TextBox 61">
            <a:extLst>
              <a:ext uri="{FF2B5EF4-FFF2-40B4-BE49-F238E27FC236}">
                <a16:creationId xmlns:a16="http://schemas.microsoft.com/office/drawing/2014/main" id="{3B1A44E0-B350-46C6-B4C4-83B4A398FE71}"/>
              </a:ext>
            </a:extLst>
          </p:cNvPr>
          <p:cNvSpPr txBox="1"/>
          <p:nvPr/>
        </p:nvSpPr>
        <p:spPr>
          <a:xfrm>
            <a:off x="9131847" y="4371222"/>
            <a:ext cx="503664" cy="584775"/>
          </a:xfrm>
          <a:prstGeom prst="rect">
            <a:avLst/>
          </a:prstGeom>
          <a:noFill/>
        </p:spPr>
        <p:txBody>
          <a:bodyPr wrap="none" rtlCol="0">
            <a:spAutoFit/>
          </a:bodyPr>
          <a:lstStyle/>
          <a:p>
            <a:r>
              <a:rPr lang="en-US" sz="3200" dirty="0"/>
              <a:t>q</a:t>
            </a:r>
            <a:r>
              <a:rPr lang="en-US" sz="3200" baseline="30000" dirty="0"/>
              <a:t>-</a:t>
            </a:r>
            <a:endParaRPr lang="en-US" sz="3200" dirty="0"/>
          </a:p>
        </p:txBody>
      </p:sp>
      <p:sp>
        <p:nvSpPr>
          <p:cNvPr id="67" name="TextBox 66">
            <a:extLst>
              <a:ext uri="{FF2B5EF4-FFF2-40B4-BE49-F238E27FC236}">
                <a16:creationId xmlns:a16="http://schemas.microsoft.com/office/drawing/2014/main" id="{06BD48A6-F9BC-4567-A3D3-DDE5E287995A}"/>
              </a:ext>
            </a:extLst>
          </p:cNvPr>
          <p:cNvSpPr txBox="1"/>
          <p:nvPr/>
        </p:nvSpPr>
        <p:spPr>
          <a:xfrm flipH="1">
            <a:off x="2362200" y="5334000"/>
            <a:ext cx="10363200" cy="369332"/>
          </a:xfrm>
          <a:prstGeom prst="rect">
            <a:avLst/>
          </a:prstGeom>
          <a:noFill/>
        </p:spPr>
        <p:txBody>
          <a:bodyPr wrap="square" rtlCol="0">
            <a:spAutoFit/>
          </a:bodyPr>
          <a:lstStyle/>
          <a:p>
            <a:r>
              <a:rPr lang="en-US" dirty="0"/>
              <a:t>Displacement (q) of atoms in a molecule during a C=O vibration.</a:t>
            </a:r>
          </a:p>
        </p:txBody>
      </p:sp>
    </p:spTree>
    <p:extLst>
      <p:ext uri="{BB962C8B-B14F-4D97-AF65-F5344CB8AC3E}">
        <p14:creationId xmlns:p14="http://schemas.microsoft.com/office/powerpoint/2010/main" val="11817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07D6-055C-454B-BFD8-E59B9CD8C7FF}"/>
              </a:ext>
            </a:extLst>
          </p:cNvPr>
          <p:cNvSpPr>
            <a:spLocks noGrp="1"/>
          </p:cNvSpPr>
          <p:nvPr>
            <p:ph type="title"/>
          </p:nvPr>
        </p:nvSpPr>
        <p:spPr/>
        <p:txBody>
          <a:bodyPr/>
          <a:lstStyle/>
          <a:p>
            <a:r>
              <a:rPr lang="en-US" dirty="0"/>
              <a:t>About JASCO</a:t>
            </a:r>
          </a:p>
        </p:txBody>
      </p:sp>
      <p:sp>
        <p:nvSpPr>
          <p:cNvPr id="3" name="Content Placeholder 2">
            <a:extLst>
              <a:ext uri="{FF2B5EF4-FFF2-40B4-BE49-F238E27FC236}">
                <a16:creationId xmlns:a16="http://schemas.microsoft.com/office/drawing/2014/main" id="{AFC116C2-4BF5-4112-92AC-EFD198B69E0B}"/>
              </a:ext>
            </a:extLst>
          </p:cNvPr>
          <p:cNvSpPr>
            <a:spLocks noGrp="1"/>
          </p:cNvSpPr>
          <p:nvPr>
            <p:ph idx="1"/>
          </p:nvPr>
        </p:nvSpPr>
        <p:spPr/>
        <p:txBody>
          <a:bodyPr/>
          <a:lstStyle/>
          <a:p>
            <a:pPr>
              <a:lnSpc>
                <a:spcPct val="100000"/>
              </a:lnSpc>
              <a:buFont typeface="Wingdings" panose="05000000000000000000" pitchFamily="2" charset="2"/>
              <a:buChar char="q"/>
            </a:pPr>
            <a:r>
              <a:rPr lang="en-US" dirty="0"/>
              <a:t> Founded in 1958 by Yoshio Fujioka and </a:t>
            </a:r>
            <a:r>
              <a:rPr lang="en-US" b="1" dirty="0"/>
              <a:t>Shinichiro Tomonaga </a:t>
            </a:r>
            <a:r>
              <a:rPr lang="en-US" dirty="0"/>
              <a:t>(Nobel Prize winner, QED).</a:t>
            </a:r>
          </a:p>
          <a:p>
            <a:pPr>
              <a:lnSpc>
                <a:spcPct val="100000"/>
              </a:lnSpc>
              <a:buFont typeface="Wingdings" panose="05000000000000000000" pitchFamily="2" charset="2"/>
              <a:buChar char="q"/>
            </a:pPr>
            <a:endParaRPr lang="en-US" dirty="0"/>
          </a:p>
          <a:p>
            <a:pPr>
              <a:lnSpc>
                <a:spcPct val="100000"/>
              </a:lnSpc>
              <a:buFont typeface="Wingdings" panose="05000000000000000000" pitchFamily="2" charset="2"/>
              <a:buChar char="q"/>
            </a:pPr>
            <a:r>
              <a:rPr lang="en-US" dirty="0"/>
              <a:t> US Application Scientists:</a:t>
            </a:r>
          </a:p>
          <a:p>
            <a:pPr lvl="1">
              <a:lnSpc>
                <a:spcPct val="100000"/>
              </a:lnSpc>
              <a:buFont typeface="Wingdings" panose="05000000000000000000" pitchFamily="2" charset="2"/>
              <a:buChar char="q"/>
            </a:pPr>
            <a:r>
              <a:rPr lang="en-US" dirty="0"/>
              <a:t> 6 PhD Scientists</a:t>
            </a:r>
          </a:p>
          <a:p>
            <a:pPr lvl="1">
              <a:lnSpc>
                <a:spcPct val="100000"/>
              </a:lnSpc>
              <a:buFont typeface="Wingdings" panose="05000000000000000000" pitchFamily="2" charset="2"/>
              <a:buChar char="q"/>
            </a:pPr>
            <a:r>
              <a:rPr lang="en-US" dirty="0"/>
              <a:t> 2 Vibrational Spectroscopists</a:t>
            </a:r>
          </a:p>
          <a:p>
            <a:pPr>
              <a:lnSpc>
                <a:spcPct val="200000"/>
              </a:lnSpc>
              <a:buFont typeface="Wingdings" panose="05000000000000000000" pitchFamily="2" charset="2"/>
              <a:buChar char="q"/>
            </a:pPr>
            <a:endParaRPr lang="en-US" dirty="0"/>
          </a:p>
        </p:txBody>
      </p:sp>
      <p:pic>
        <p:nvPicPr>
          <p:cNvPr id="4" name="Picture 3">
            <a:extLst>
              <a:ext uri="{FF2B5EF4-FFF2-40B4-BE49-F238E27FC236}">
                <a16:creationId xmlns:a16="http://schemas.microsoft.com/office/drawing/2014/main" id="{0DF9EAC0-ED33-40FE-AA9D-3D70C9154109}"/>
              </a:ext>
            </a:extLst>
          </p:cNvPr>
          <p:cNvPicPr>
            <a:picLocks noChangeAspect="1"/>
          </p:cNvPicPr>
          <p:nvPr/>
        </p:nvPicPr>
        <p:blipFill rotWithShape="1">
          <a:blip r:embed="rId3"/>
          <a:srcRect l="26859" t="32277" r="66116" b="47234"/>
          <a:stretch/>
        </p:blipFill>
        <p:spPr>
          <a:xfrm>
            <a:off x="6096000" y="2795987"/>
            <a:ext cx="3719804" cy="3565527"/>
          </a:xfrm>
          <a:prstGeom prst="rect">
            <a:avLst/>
          </a:prstGeom>
        </p:spPr>
      </p:pic>
    </p:spTree>
    <p:extLst>
      <p:ext uri="{BB962C8B-B14F-4D97-AF65-F5344CB8AC3E}">
        <p14:creationId xmlns:p14="http://schemas.microsoft.com/office/powerpoint/2010/main" val="307921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0AF3-967B-4AE9-A27F-B7BB20E037D2}"/>
              </a:ext>
            </a:extLst>
          </p:cNvPr>
          <p:cNvSpPr>
            <a:spLocks noGrp="1"/>
          </p:cNvSpPr>
          <p:nvPr>
            <p:ph type="title"/>
          </p:nvPr>
        </p:nvSpPr>
        <p:spPr/>
        <p:txBody>
          <a:bodyPr/>
          <a:lstStyle/>
          <a:p>
            <a:r>
              <a:rPr lang="en-US" dirty="0"/>
              <a:t>Raman Modes-Change in Electron Cloud (Polarizability)</a:t>
            </a:r>
          </a:p>
        </p:txBody>
      </p:sp>
      <p:pic>
        <p:nvPicPr>
          <p:cNvPr id="13" name="Picture 12">
            <a:extLst>
              <a:ext uri="{FF2B5EF4-FFF2-40B4-BE49-F238E27FC236}">
                <a16:creationId xmlns:a16="http://schemas.microsoft.com/office/drawing/2014/main" id="{70DF033B-1FF6-45B3-9641-2D1E7783F26D}"/>
              </a:ext>
            </a:extLst>
          </p:cNvPr>
          <p:cNvPicPr>
            <a:picLocks noChangeAspect="1"/>
          </p:cNvPicPr>
          <p:nvPr/>
        </p:nvPicPr>
        <p:blipFill>
          <a:blip r:embed="rId3"/>
          <a:stretch>
            <a:fillRect/>
          </a:stretch>
        </p:blipFill>
        <p:spPr>
          <a:xfrm>
            <a:off x="4038600" y="2316245"/>
            <a:ext cx="2582349" cy="1450758"/>
          </a:xfrm>
          <a:prstGeom prst="rect">
            <a:avLst/>
          </a:prstGeom>
        </p:spPr>
      </p:pic>
      <p:pic>
        <p:nvPicPr>
          <p:cNvPr id="17" name="Picture 16">
            <a:extLst>
              <a:ext uri="{FF2B5EF4-FFF2-40B4-BE49-F238E27FC236}">
                <a16:creationId xmlns:a16="http://schemas.microsoft.com/office/drawing/2014/main" id="{0AF0586B-93A7-4BD4-B6E3-FB62AAB2A772}"/>
              </a:ext>
            </a:extLst>
          </p:cNvPr>
          <p:cNvPicPr>
            <a:picLocks noChangeAspect="1"/>
          </p:cNvPicPr>
          <p:nvPr/>
        </p:nvPicPr>
        <p:blipFill>
          <a:blip r:embed="rId4"/>
          <a:stretch>
            <a:fillRect/>
          </a:stretch>
        </p:blipFill>
        <p:spPr>
          <a:xfrm>
            <a:off x="2282625" y="2352773"/>
            <a:ext cx="1676400" cy="1301553"/>
          </a:xfrm>
          <a:prstGeom prst="rect">
            <a:avLst/>
          </a:prstGeom>
        </p:spPr>
      </p:pic>
      <p:pic>
        <p:nvPicPr>
          <p:cNvPr id="20" name="Picture 19">
            <a:extLst>
              <a:ext uri="{FF2B5EF4-FFF2-40B4-BE49-F238E27FC236}">
                <a16:creationId xmlns:a16="http://schemas.microsoft.com/office/drawing/2014/main" id="{EF38FF3A-BD73-4BB0-9EDF-139FA6BFE81D}"/>
              </a:ext>
            </a:extLst>
          </p:cNvPr>
          <p:cNvPicPr>
            <a:picLocks noChangeAspect="1"/>
          </p:cNvPicPr>
          <p:nvPr/>
        </p:nvPicPr>
        <p:blipFill>
          <a:blip r:embed="rId5"/>
          <a:stretch>
            <a:fillRect/>
          </a:stretch>
        </p:blipFill>
        <p:spPr>
          <a:xfrm>
            <a:off x="381000" y="2286000"/>
            <a:ext cx="1601637" cy="1450758"/>
          </a:xfrm>
          <a:prstGeom prst="rect">
            <a:avLst/>
          </a:prstGeom>
        </p:spPr>
      </p:pic>
      <p:grpSp>
        <p:nvGrpSpPr>
          <p:cNvPr id="10" name="Group 9">
            <a:extLst>
              <a:ext uri="{FF2B5EF4-FFF2-40B4-BE49-F238E27FC236}">
                <a16:creationId xmlns:a16="http://schemas.microsoft.com/office/drawing/2014/main" id="{35CE3C5E-9A88-4D6B-A6C3-892CDB40D0E1}"/>
              </a:ext>
            </a:extLst>
          </p:cNvPr>
          <p:cNvGrpSpPr/>
          <p:nvPr/>
        </p:nvGrpSpPr>
        <p:grpSpPr>
          <a:xfrm>
            <a:off x="7620000" y="2541831"/>
            <a:ext cx="3657600" cy="3279632"/>
            <a:chOff x="8383719" y="2919809"/>
            <a:chExt cx="2966825" cy="2797346"/>
          </a:xfrm>
        </p:grpSpPr>
        <p:sp>
          <p:nvSpPr>
            <p:cNvPr id="21" name="TextBox 20">
              <a:extLst>
                <a:ext uri="{FF2B5EF4-FFF2-40B4-BE49-F238E27FC236}">
                  <a16:creationId xmlns:a16="http://schemas.microsoft.com/office/drawing/2014/main" id="{8220AF6A-9165-4A7A-BE06-1BAA265EE4D4}"/>
                </a:ext>
              </a:extLst>
            </p:cNvPr>
            <p:cNvSpPr txBox="1"/>
            <p:nvPr/>
          </p:nvSpPr>
          <p:spPr>
            <a:xfrm>
              <a:off x="8383719" y="4026130"/>
              <a:ext cx="572593" cy="584775"/>
            </a:xfrm>
            <a:prstGeom prst="rect">
              <a:avLst/>
            </a:prstGeom>
            <a:noFill/>
          </p:spPr>
          <p:txBody>
            <a:bodyPr wrap="none" rtlCol="0">
              <a:spAutoFit/>
            </a:bodyPr>
            <a:lstStyle/>
            <a:p>
              <a:r>
                <a:rPr lang="en-US" sz="3200" dirty="0"/>
                <a:t>q</a:t>
              </a:r>
              <a:r>
                <a:rPr lang="en-US" sz="3200" baseline="30000" dirty="0"/>
                <a:t>+</a:t>
              </a:r>
              <a:endParaRPr lang="en-US" sz="3200" dirty="0"/>
            </a:p>
          </p:txBody>
        </p:sp>
        <p:sp>
          <p:nvSpPr>
            <p:cNvPr id="62" name="TextBox 61">
              <a:extLst>
                <a:ext uri="{FF2B5EF4-FFF2-40B4-BE49-F238E27FC236}">
                  <a16:creationId xmlns:a16="http://schemas.microsoft.com/office/drawing/2014/main" id="{3B1A44E0-B350-46C6-B4C4-83B4A398FE71}"/>
                </a:ext>
              </a:extLst>
            </p:cNvPr>
            <p:cNvSpPr txBox="1"/>
            <p:nvPr/>
          </p:nvSpPr>
          <p:spPr>
            <a:xfrm>
              <a:off x="10744200" y="3995885"/>
              <a:ext cx="503664" cy="584775"/>
            </a:xfrm>
            <a:prstGeom prst="rect">
              <a:avLst/>
            </a:prstGeom>
            <a:noFill/>
          </p:spPr>
          <p:txBody>
            <a:bodyPr wrap="none" rtlCol="0">
              <a:spAutoFit/>
            </a:bodyPr>
            <a:lstStyle/>
            <a:p>
              <a:r>
                <a:rPr lang="en-US" sz="3200" dirty="0"/>
                <a:t>q</a:t>
              </a:r>
              <a:r>
                <a:rPr lang="en-US" sz="3200" baseline="30000" dirty="0"/>
                <a:t>-</a:t>
              </a:r>
              <a:endParaRPr lang="en-US" sz="3200" dirty="0"/>
            </a:p>
          </p:txBody>
        </p:sp>
        <p:cxnSp>
          <p:nvCxnSpPr>
            <p:cNvPr id="23" name="Straight Arrow Connector 22">
              <a:extLst>
                <a:ext uri="{FF2B5EF4-FFF2-40B4-BE49-F238E27FC236}">
                  <a16:creationId xmlns:a16="http://schemas.microsoft.com/office/drawing/2014/main" id="{F964E63A-85A3-4B93-B1FC-F1AA6890E1C6}"/>
                </a:ext>
              </a:extLst>
            </p:cNvPr>
            <p:cNvCxnSpPr>
              <a:cxnSpLocks/>
            </p:cNvCxnSpPr>
            <p:nvPr/>
          </p:nvCxnSpPr>
          <p:spPr>
            <a:xfrm>
              <a:off x="8839200" y="4350405"/>
              <a:ext cx="190500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B2CD47C3-955E-4381-A290-68383F99BBB8}"/>
                </a:ext>
              </a:extLst>
            </p:cNvPr>
            <p:cNvCxnSpPr>
              <a:cxnSpLocks/>
            </p:cNvCxnSpPr>
            <p:nvPr/>
          </p:nvCxnSpPr>
          <p:spPr>
            <a:xfrm rot="5400000">
              <a:off x="8801100" y="4350405"/>
              <a:ext cx="190500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29EB20E0-F02B-4874-93D0-88D0F2CEA020}"/>
                </a:ext>
              </a:extLst>
            </p:cNvPr>
            <p:cNvSpPr txBox="1"/>
            <p:nvPr/>
          </p:nvSpPr>
          <p:spPr>
            <a:xfrm>
              <a:off x="9542645" y="5132380"/>
              <a:ext cx="513282" cy="584775"/>
            </a:xfrm>
            <a:prstGeom prst="rect">
              <a:avLst/>
            </a:prstGeom>
            <a:noFill/>
          </p:spPr>
          <p:txBody>
            <a:bodyPr wrap="none" rtlCol="0">
              <a:spAutoFit/>
            </a:bodyPr>
            <a:lstStyle/>
            <a:p>
              <a:r>
                <a:rPr lang="el-GR" sz="3200" dirty="0">
                  <a:latin typeface="Arial" panose="020B0604020202020204" pitchFamily="34" charset="0"/>
                  <a:cs typeface="Arial" panose="020B0604020202020204" pitchFamily="34" charset="0"/>
                </a:rPr>
                <a:t>α</a:t>
              </a:r>
              <a:r>
                <a:rPr lang="en-US" sz="3200" baseline="30000" dirty="0">
                  <a:latin typeface="Arial" panose="020B0604020202020204" pitchFamily="34" charset="0"/>
                  <a:cs typeface="Arial" panose="020B0604020202020204" pitchFamily="34" charset="0"/>
                </a:rPr>
                <a:t>-</a:t>
              </a:r>
              <a:endParaRPr lang="en-US" sz="3200" dirty="0"/>
            </a:p>
          </p:txBody>
        </p:sp>
        <p:cxnSp>
          <p:nvCxnSpPr>
            <p:cNvPr id="6" name="Connector: Curved 5">
              <a:extLst>
                <a:ext uri="{FF2B5EF4-FFF2-40B4-BE49-F238E27FC236}">
                  <a16:creationId xmlns:a16="http://schemas.microsoft.com/office/drawing/2014/main" id="{EFB91688-9D3D-4E0D-93A1-A239D5233B19}"/>
                </a:ext>
              </a:extLst>
            </p:cNvPr>
            <p:cNvCxnSpPr>
              <a:cxnSpLocks/>
            </p:cNvCxnSpPr>
            <p:nvPr/>
          </p:nvCxnSpPr>
          <p:spPr>
            <a:xfrm rot="5400000" flipH="1" flipV="1">
              <a:off x="8816647" y="3425537"/>
              <a:ext cx="1873905" cy="1818641"/>
            </a:xfrm>
            <a:prstGeom prst="curvedConnector3">
              <a:avLst/>
            </a:prstGeom>
          </p:spPr>
          <p:style>
            <a:lnRef idx="1">
              <a:schemeClr val="accent4"/>
            </a:lnRef>
            <a:fillRef idx="0">
              <a:schemeClr val="accent4"/>
            </a:fillRef>
            <a:effectRef idx="0">
              <a:schemeClr val="accent4"/>
            </a:effectRef>
            <a:fontRef idx="minor">
              <a:schemeClr val="tx1"/>
            </a:fontRef>
          </p:style>
        </p:cxnSp>
        <p:sp>
          <p:nvSpPr>
            <p:cNvPr id="22" name="TextBox 21">
              <a:extLst>
                <a:ext uri="{FF2B5EF4-FFF2-40B4-BE49-F238E27FC236}">
                  <a16:creationId xmlns:a16="http://schemas.microsoft.com/office/drawing/2014/main" id="{24D2805A-FFB1-4617-8D43-5CF1D0595195}"/>
                </a:ext>
              </a:extLst>
            </p:cNvPr>
            <p:cNvSpPr txBox="1"/>
            <p:nvPr/>
          </p:nvSpPr>
          <p:spPr>
            <a:xfrm>
              <a:off x="9542645" y="2919809"/>
              <a:ext cx="582211" cy="584775"/>
            </a:xfrm>
            <a:prstGeom prst="rect">
              <a:avLst/>
            </a:prstGeom>
            <a:noFill/>
          </p:spPr>
          <p:txBody>
            <a:bodyPr wrap="none" rtlCol="0">
              <a:spAutoFit/>
            </a:bodyPr>
            <a:lstStyle/>
            <a:p>
              <a:r>
                <a:rPr lang="el-GR" sz="3200" dirty="0">
                  <a:latin typeface="Arial" panose="020B0604020202020204" pitchFamily="34" charset="0"/>
                  <a:cs typeface="Arial" panose="020B0604020202020204" pitchFamily="34" charset="0"/>
                </a:rPr>
                <a:t>α</a:t>
              </a:r>
              <a:r>
                <a:rPr lang="en-US" sz="3200" baseline="30000" dirty="0">
                  <a:latin typeface="Arial" panose="020B0604020202020204" pitchFamily="34" charset="0"/>
                  <a:cs typeface="Arial" panose="020B0604020202020204" pitchFamily="34" charset="0"/>
                </a:rPr>
                <a:t>+</a:t>
              </a:r>
              <a:endParaRPr lang="en-US" sz="3200" dirty="0"/>
            </a:p>
          </p:txBody>
        </p:sp>
        <p:sp>
          <p:nvSpPr>
            <p:cNvPr id="9" name="Right Brace 8">
              <a:extLst>
                <a:ext uri="{FF2B5EF4-FFF2-40B4-BE49-F238E27FC236}">
                  <a16:creationId xmlns:a16="http://schemas.microsoft.com/office/drawing/2014/main" id="{09DB80C2-2FE5-42CB-843F-55FA9A8ABFDD}"/>
                </a:ext>
              </a:extLst>
            </p:cNvPr>
            <p:cNvSpPr/>
            <p:nvPr/>
          </p:nvSpPr>
          <p:spPr>
            <a:xfrm>
              <a:off x="10313564" y="4360566"/>
              <a:ext cx="534984" cy="96804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E9D24B63-EF27-4791-B8D6-117148DBD7B0}"/>
                </a:ext>
              </a:extLst>
            </p:cNvPr>
            <p:cNvSpPr txBox="1"/>
            <p:nvPr/>
          </p:nvSpPr>
          <p:spPr>
            <a:xfrm>
              <a:off x="10776348" y="4533190"/>
              <a:ext cx="574196" cy="584775"/>
            </a:xfrm>
            <a:prstGeom prst="rect">
              <a:avLst/>
            </a:prstGeom>
            <a:noFill/>
          </p:spPr>
          <p:txBody>
            <a:bodyPr wrap="none" rtlCol="0">
              <a:spAutoFit/>
            </a:bodyPr>
            <a:lstStyle/>
            <a:p>
              <a:r>
                <a:rPr lang="el-GR" sz="3200" dirty="0">
                  <a:latin typeface="Arial" panose="020B0604020202020204" pitchFamily="34" charset="0"/>
                  <a:cs typeface="Arial" panose="020B0604020202020204" pitchFamily="34" charset="0"/>
                </a:rPr>
                <a:t>α</a:t>
              </a:r>
              <a:r>
                <a:rPr lang="en-US" sz="3200" baseline="-25000" dirty="0">
                  <a:latin typeface="Arial" panose="020B0604020202020204" pitchFamily="34" charset="0"/>
                  <a:cs typeface="Arial" panose="020B0604020202020204" pitchFamily="34" charset="0"/>
                </a:rPr>
                <a:t>0</a:t>
              </a:r>
              <a:endParaRPr lang="en-US" sz="3200" dirty="0"/>
            </a:p>
          </p:txBody>
        </p:sp>
      </p:grpSp>
      <p:sp>
        <p:nvSpPr>
          <p:cNvPr id="11" name="TextBox 10">
            <a:extLst>
              <a:ext uri="{FF2B5EF4-FFF2-40B4-BE49-F238E27FC236}">
                <a16:creationId xmlns:a16="http://schemas.microsoft.com/office/drawing/2014/main" id="{B4330648-D76D-40C2-9B15-896D33F19931}"/>
              </a:ext>
            </a:extLst>
          </p:cNvPr>
          <p:cNvSpPr txBox="1"/>
          <p:nvPr/>
        </p:nvSpPr>
        <p:spPr>
          <a:xfrm>
            <a:off x="7417597" y="2247352"/>
            <a:ext cx="4408643" cy="369332"/>
          </a:xfrm>
          <a:prstGeom prst="rect">
            <a:avLst/>
          </a:prstGeom>
          <a:noFill/>
        </p:spPr>
        <p:txBody>
          <a:bodyPr wrap="none" rtlCol="0">
            <a:spAutoFit/>
          </a:bodyPr>
          <a:lstStyle/>
          <a:p>
            <a:r>
              <a:rPr lang="en-US" u="sng" dirty="0"/>
              <a:t>Displacement (q) Versus Polarizability (</a:t>
            </a:r>
            <a:r>
              <a:rPr lang="el-GR" u="sng" dirty="0">
                <a:latin typeface="Arial" panose="020B0604020202020204" pitchFamily="34" charset="0"/>
                <a:cs typeface="Arial" panose="020B0604020202020204" pitchFamily="34" charset="0"/>
              </a:rPr>
              <a:t>α</a:t>
            </a:r>
            <a:r>
              <a:rPr lang="en-US" u="sng" dirty="0">
                <a:latin typeface="Arial" panose="020B0604020202020204" pitchFamily="34" charset="0"/>
                <a:cs typeface="Arial" panose="020B0604020202020204" pitchFamily="34" charset="0"/>
              </a:rPr>
              <a:t>)</a:t>
            </a:r>
            <a:endParaRPr lang="en-US" u="sng" dirty="0"/>
          </a:p>
        </p:txBody>
      </p:sp>
      <p:sp>
        <p:nvSpPr>
          <p:cNvPr id="19" name="TextBox 18">
            <a:extLst>
              <a:ext uri="{FF2B5EF4-FFF2-40B4-BE49-F238E27FC236}">
                <a16:creationId xmlns:a16="http://schemas.microsoft.com/office/drawing/2014/main" id="{E1E7CEC0-A1F6-43AB-8F7C-4F02B34E91AC}"/>
              </a:ext>
            </a:extLst>
          </p:cNvPr>
          <p:cNvSpPr txBox="1"/>
          <p:nvPr/>
        </p:nvSpPr>
        <p:spPr>
          <a:xfrm flipH="1">
            <a:off x="457200" y="4489027"/>
            <a:ext cx="5410200" cy="923330"/>
          </a:xfrm>
          <a:prstGeom prst="rect">
            <a:avLst/>
          </a:prstGeom>
          <a:noFill/>
        </p:spPr>
        <p:txBody>
          <a:bodyPr wrap="square" rtlCol="0">
            <a:spAutoFit/>
          </a:bodyPr>
          <a:lstStyle/>
          <a:p>
            <a:r>
              <a:rPr lang="en-US" dirty="0"/>
              <a:t>Vibrational modes are Raman active if the displacement of the atoms (q) result in a change in the electron cloud (polarizability,</a:t>
            </a:r>
            <a:r>
              <a:rPr lang="el-GR"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a:t>
            </a:r>
            <a:endParaRPr lang="en-US" dirty="0"/>
          </a:p>
        </p:txBody>
      </p:sp>
      <p:sp>
        <p:nvSpPr>
          <p:cNvPr id="25" name="TextBox 24">
            <a:extLst>
              <a:ext uri="{FF2B5EF4-FFF2-40B4-BE49-F238E27FC236}">
                <a16:creationId xmlns:a16="http://schemas.microsoft.com/office/drawing/2014/main" id="{795B2144-2E3C-4F5A-BFA9-51E2BF64E067}"/>
              </a:ext>
            </a:extLst>
          </p:cNvPr>
          <p:cNvSpPr txBox="1"/>
          <p:nvPr/>
        </p:nvSpPr>
        <p:spPr>
          <a:xfrm>
            <a:off x="847051" y="3674513"/>
            <a:ext cx="572593" cy="584775"/>
          </a:xfrm>
          <a:prstGeom prst="rect">
            <a:avLst/>
          </a:prstGeom>
          <a:noFill/>
        </p:spPr>
        <p:txBody>
          <a:bodyPr wrap="none" rtlCol="0">
            <a:spAutoFit/>
          </a:bodyPr>
          <a:lstStyle/>
          <a:p>
            <a:r>
              <a:rPr lang="en-US" sz="3200" dirty="0"/>
              <a:t>q</a:t>
            </a:r>
            <a:r>
              <a:rPr lang="en-US" sz="3200" baseline="30000" dirty="0"/>
              <a:t>+</a:t>
            </a:r>
            <a:endParaRPr lang="en-US" sz="3200" dirty="0"/>
          </a:p>
        </p:txBody>
      </p:sp>
      <p:sp>
        <p:nvSpPr>
          <p:cNvPr id="26" name="TextBox 25">
            <a:extLst>
              <a:ext uri="{FF2B5EF4-FFF2-40B4-BE49-F238E27FC236}">
                <a16:creationId xmlns:a16="http://schemas.microsoft.com/office/drawing/2014/main" id="{E4938DA4-B37B-46A4-B91A-1E99D5B04FE2}"/>
              </a:ext>
            </a:extLst>
          </p:cNvPr>
          <p:cNvSpPr txBox="1"/>
          <p:nvPr/>
        </p:nvSpPr>
        <p:spPr>
          <a:xfrm>
            <a:off x="2785514" y="3650096"/>
            <a:ext cx="880369" cy="584775"/>
          </a:xfrm>
          <a:prstGeom prst="rect">
            <a:avLst/>
          </a:prstGeom>
          <a:noFill/>
        </p:spPr>
        <p:txBody>
          <a:bodyPr wrap="none" rtlCol="0">
            <a:spAutoFit/>
          </a:bodyPr>
          <a:lstStyle/>
          <a:p>
            <a:r>
              <a:rPr lang="en-US" sz="3200" dirty="0"/>
              <a:t>q=0</a:t>
            </a:r>
          </a:p>
        </p:txBody>
      </p:sp>
      <p:sp>
        <p:nvSpPr>
          <p:cNvPr id="27" name="TextBox 26">
            <a:extLst>
              <a:ext uri="{FF2B5EF4-FFF2-40B4-BE49-F238E27FC236}">
                <a16:creationId xmlns:a16="http://schemas.microsoft.com/office/drawing/2014/main" id="{8C8DF54E-4620-480C-85E5-40CA597CA8EE}"/>
              </a:ext>
            </a:extLst>
          </p:cNvPr>
          <p:cNvSpPr txBox="1"/>
          <p:nvPr/>
        </p:nvSpPr>
        <p:spPr>
          <a:xfrm>
            <a:off x="5077942" y="3647466"/>
            <a:ext cx="503664" cy="584775"/>
          </a:xfrm>
          <a:prstGeom prst="rect">
            <a:avLst/>
          </a:prstGeom>
          <a:noFill/>
        </p:spPr>
        <p:txBody>
          <a:bodyPr wrap="none" rtlCol="0">
            <a:spAutoFit/>
          </a:bodyPr>
          <a:lstStyle/>
          <a:p>
            <a:r>
              <a:rPr lang="en-US" sz="3200" dirty="0"/>
              <a:t>q</a:t>
            </a:r>
            <a:r>
              <a:rPr lang="en-US" sz="3200" baseline="30000" dirty="0"/>
              <a:t>-</a:t>
            </a:r>
            <a:endParaRPr lang="en-US" sz="3200" dirty="0"/>
          </a:p>
        </p:txBody>
      </p:sp>
    </p:spTree>
    <p:extLst>
      <p:ext uri="{BB962C8B-B14F-4D97-AF65-F5344CB8AC3E}">
        <p14:creationId xmlns:p14="http://schemas.microsoft.com/office/powerpoint/2010/main" val="29801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4C2E-5E3F-49D5-A89A-520C56CCF68C}"/>
              </a:ext>
            </a:extLst>
          </p:cNvPr>
          <p:cNvSpPr>
            <a:spLocks noGrp="1"/>
          </p:cNvSpPr>
          <p:nvPr>
            <p:ph type="title"/>
          </p:nvPr>
        </p:nvSpPr>
        <p:spPr/>
        <p:txBody>
          <a:bodyPr>
            <a:normAutofit/>
          </a:bodyPr>
          <a:lstStyle/>
          <a:p>
            <a:r>
              <a:rPr lang="en-US" dirty="0"/>
              <a:t>CO</a:t>
            </a:r>
            <a:r>
              <a:rPr lang="en-US" baseline="-25000" dirty="0"/>
              <a:t>2</a:t>
            </a:r>
            <a:r>
              <a:rPr lang="en-US" dirty="0"/>
              <a:t> Vibrational Modes</a:t>
            </a:r>
          </a:p>
        </p:txBody>
      </p:sp>
      <p:sp>
        <p:nvSpPr>
          <p:cNvPr id="25" name="TextBox 24">
            <a:extLst>
              <a:ext uri="{FF2B5EF4-FFF2-40B4-BE49-F238E27FC236}">
                <a16:creationId xmlns:a16="http://schemas.microsoft.com/office/drawing/2014/main" id="{4A4A55F9-5687-4159-9879-F850A73B6B2D}"/>
              </a:ext>
            </a:extLst>
          </p:cNvPr>
          <p:cNvSpPr txBox="1"/>
          <p:nvPr/>
        </p:nvSpPr>
        <p:spPr>
          <a:xfrm>
            <a:off x="7598558" y="2231431"/>
            <a:ext cx="3290886" cy="3139321"/>
          </a:xfrm>
          <a:prstGeom prst="rect">
            <a:avLst/>
          </a:prstGeom>
          <a:noFill/>
        </p:spPr>
        <p:txBody>
          <a:bodyPr wrap="square" rtlCol="0">
            <a:spAutoFit/>
          </a:bodyPr>
          <a:lstStyle/>
          <a:p>
            <a:r>
              <a:rPr lang="en-US" dirty="0"/>
              <a:t>Number of Modes:</a:t>
            </a:r>
          </a:p>
          <a:p>
            <a:pPr marL="285750" indent="-285750">
              <a:buFont typeface="Wingdings" panose="05000000000000000000" pitchFamily="2" charset="2"/>
              <a:buChar char="v"/>
            </a:pPr>
            <a:r>
              <a:rPr lang="en-US" dirty="0"/>
              <a:t>Linear: 3N-5</a:t>
            </a:r>
          </a:p>
          <a:p>
            <a:pPr marL="285750" indent="-285750">
              <a:buFont typeface="Wingdings" panose="05000000000000000000" pitchFamily="2" charset="2"/>
              <a:buChar char="v"/>
            </a:pPr>
            <a:r>
              <a:rPr lang="en-US" dirty="0"/>
              <a:t>Nonlinear: 3N-6</a:t>
            </a:r>
          </a:p>
          <a:p>
            <a:pPr marL="285750" indent="-285750">
              <a:buFont typeface="Wingdings" panose="05000000000000000000" pitchFamily="2" charset="2"/>
              <a:buChar char="v"/>
            </a:pPr>
            <a:endParaRPr lang="en-US" dirty="0"/>
          </a:p>
          <a:p>
            <a:r>
              <a:rPr lang="en-US" dirty="0"/>
              <a:t>Selection Rules (Why peaks appear):</a:t>
            </a:r>
          </a:p>
          <a:p>
            <a:pPr marL="285750" indent="-285750">
              <a:buFont typeface="Wingdings" panose="05000000000000000000" pitchFamily="2" charset="2"/>
              <a:buChar char="v"/>
            </a:pPr>
            <a:r>
              <a:rPr lang="en-US" b="1" dirty="0">
                <a:solidFill>
                  <a:srgbClr val="C00000"/>
                </a:solidFill>
              </a:rPr>
              <a:t>IR</a:t>
            </a:r>
            <a:r>
              <a:rPr lang="en-US" dirty="0">
                <a:solidFill>
                  <a:srgbClr val="C00000"/>
                </a:solidFill>
              </a:rPr>
              <a:t> needs a net change in Dipole Moment</a:t>
            </a:r>
          </a:p>
          <a:p>
            <a:pPr marL="285750" indent="-285750">
              <a:buFont typeface="Wingdings" panose="05000000000000000000" pitchFamily="2" charset="2"/>
              <a:buChar char="v"/>
            </a:pPr>
            <a:r>
              <a:rPr lang="en-US" b="1" dirty="0">
                <a:solidFill>
                  <a:schemeClr val="bg2">
                    <a:lumMod val="50000"/>
                  </a:schemeClr>
                </a:solidFill>
              </a:rPr>
              <a:t>Raman</a:t>
            </a:r>
            <a:r>
              <a:rPr lang="en-US" dirty="0">
                <a:solidFill>
                  <a:schemeClr val="bg2">
                    <a:lumMod val="50000"/>
                  </a:schemeClr>
                </a:solidFill>
              </a:rPr>
              <a:t> needs a net change Electron Cloud Position</a:t>
            </a:r>
          </a:p>
        </p:txBody>
      </p:sp>
      <p:grpSp>
        <p:nvGrpSpPr>
          <p:cNvPr id="26" name="Group 25">
            <a:extLst>
              <a:ext uri="{FF2B5EF4-FFF2-40B4-BE49-F238E27FC236}">
                <a16:creationId xmlns:a16="http://schemas.microsoft.com/office/drawing/2014/main" id="{CF69B7DA-F226-4977-B10A-C2B3475BED38}"/>
              </a:ext>
            </a:extLst>
          </p:cNvPr>
          <p:cNvGrpSpPr/>
          <p:nvPr/>
        </p:nvGrpSpPr>
        <p:grpSpPr>
          <a:xfrm>
            <a:off x="685800" y="1905000"/>
            <a:ext cx="6553200" cy="4343400"/>
            <a:chOff x="3736563" y="2747039"/>
            <a:chExt cx="4863461" cy="2662327"/>
          </a:xfrm>
        </p:grpSpPr>
        <p:sp>
          <p:nvSpPr>
            <p:cNvPr id="27" name="TextBox 26">
              <a:extLst>
                <a:ext uri="{FF2B5EF4-FFF2-40B4-BE49-F238E27FC236}">
                  <a16:creationId xmlns:a16="http://schemas.microsoft.com/office/drawing/2014/main" id="{9F275E40-2027-4258-84C3-D7632331B151}"/>
                </a:ext>
              </a:extLst>
            </p:cNvPr>
            <p:cNvSpPr txBox="1"/>
            <p:nvPr/>
          </p:nvSpPr>
          <p:spPr>
            <a:xfrm>
              <a:off x="3979487" y="2747039"/>
              <a:ext cx="1364476" cy="369332"/>
            </a:xfrm>
            <a:prstGeom prst="rect">
              <a:avLst/>
            </a:prstGeom>
            <a:noFill/>
          </p:spPr>
          <p:txBody>
            <a:bodyPr wrap="none" rtlCol="0">
              <a:spAutoFit/>
            </a:bodyPr>
            <a:lstStyle/>
            <a:p>
              <a:r>
                <a:rPr lang="en-US" b="1" dirty="0"/>
                <a:t>Symmetric</a:t>
              </a:r>
            </a:p>
          </p:txBody>
        </p:sp>
        <p:sp>
          <p:nvSpPr>
            <p:cNvPr id="28" name="TextBox 27">
              <a:extLst>
                <a:ext uri="{FF2B5EF4-FFF2-40B4-BE49-F238E27FC236}">
                  <a16:creationId xmlns:a16="http://schemas.microsoft.com/office/drawing/2014/main" id="{5889A57D-E78C-4CB6-A3F8-165408180665}"/>
                </a:ext>
              </a:extLst>
            </p:cNvPr>
            <p:cNvSpPr txBox="1"/>
            <p:nvPr/>
          </p:nvSpPr>
          <p:spPr>
            <a:xfrm>
              <a:off x="5372766" y="2747039"/>
              <a:ext cx="1505540" cy="369332"/>
            </a:xfrm>
            <a:prstGeom prst="rect">
              <a:avLst/>
            </a:prstGeom>
            <a:noFill/>
          </p:spPr>
          <p:txBody>
            <a:bodyPr wrap="none" rtlCol="0">
              <a:spAutoFit/>
            </a:bodyPr>
            <a:lstStyle/>
            <a:p>
              <a:r>
                <a:rPr lang="en-US" b="1" dirty="0"/>
                <a:t>Asymmetric</a:t>
              </a:r>
            </a:p>
          </p:txBody>
        </p:sp>
        <p:sp>
          <p:nvSpPr>
            <p:cNvPr id="29" name="TextBox 28">
              <a:extLst>
                <a:ext uri="{FF2B5EF4-FFF2-40B4-BE49-F238E27FC236}">
                  <a16:creationId xmlns:a16="http://schemas.microsoft.com/office/drawing/2014/main" id="{CA57EDC8-6592-46A1-BF9B-D5A6A934AF9F}"/>
                </a:ext>
              </a:extLst>
            </p:cNvPr>
            <p:cNvSpPr txBox="1"/>
            <p:nvPr/>
          </p:nvSpPr>
          <p:spPr>
            <a:xfrm>
              <a:off x="7274438" y="2747039"/>
              <a:ext cx="1107996" cy="369332"/>
            </a:xfrm>
            <a:prstGeom prst="rect">
              <a:avLst/>
            </a:prstGeom>
            <a:noFill/>
          </p:spPr>
          <p:txBody>
            <a:bodyPr wrap="none" rtlCol="0">
              <a:spAutoFit/>
            </a:bodyPr>
            <a:lstStyle/>
            <a:p>
              <a:r>
                <a:rPr lang="en-US" b="1" dirty="0"/>
                <a:t>Bending</a:t>
              </a:r>
            </a:p>
          </p:txBody>
        </p:sp>
        <p:grpSp>
          <p:nvGrpSpPr>
            <p:cNvPr id="30" name="Group 29">
              <a:extLst>
                <a:ext uri="{FF2B5EF4-FFF2-40B4-BE49-F238E27FC236}">
                  <a16:creationId xmlns:a16="http://schemas.microsoft.com/office/drawing/2014/main" id="{CD8C0216-751E-4EE8-AB0B-D2BB7E99BD72}"/>
                </a:ext>
              </a:extLst>
            </p:cNvPr>
            <p:cNvGrpSpPr/>
            <p:nvPr/>
          </p:nvGrpSpPr>
          <p:grpSpPr>
            <a:xfrm>
              <a:off x="3736563" y="2996952"/>
              <a:ext cx="4863461" cy="2412414"/>
              <a:chOff x="3736563" y="2996952"/>
              <a:chExt cx="4863461" cy="2412414"/>
            </a:xfrm>
          </p:grpSpPr>
          <p:sp>
            <p:nvSpPr>
              <p:cNvPr id="31" name="TextBox 30">
                <a:extLst>
                  <a:ext uri="{FF2B5EF4-FFF2-40B4-BE49-F238E27FC236}">
                    <a16:creationId xmlns:a16="http://schemas.microsoft.com/office/drawing/2014/main" id="{68C9DEC3-6BA1-4C14-BFEA-674F13F3B50F}"/>
                  </a:ext>
                </a:extLst>
              </p:cNvPr>
              <p:cNvSpPr txBox="1"/>
              <p:nvPr/>
            </p:nvSpPr>
            <p:spPr>
              <a:xfrm>
                <a:off x="4194289" y="4763034"/>
                <a:ext cx="954107" cy="646331"/>
              </a:xfrm>
              <a:prstGeom prst="rect">
                <a:avLst/>
              </a:prstGeom>
              <a:noFill/>
            </p:spPr>
            <p:txBody>
              <a:bodyPr wrap="none" rtlCol="0">
                <a:spAutoFit/>
              </a:bodyPr>
              <a:lstStyle/>
              <a:p>
                <a:r>
                  <a:rPr lang="en-US" b="1" strike="dblStrike" dirty="0">
                    <a:solidFill>
                      <a:srgbClr val="C00000"/>
                    </a:solidFill>
                  </a:rPr>
                  <a:t>IR</a:t>
                </a:r>
                <a:r>
                  <a:rPr lang="en-US" b="1" dirty="0">
                    <a:solidFill>
                      <a:srgbClr val="C00000"/>
                    </a:solidFill>
                  </a:rPr>
                  <a:t> </a:t>
                </a:r>
              </a:p>
              <a:p>
                <a:r>
                  <a:rPr lang="en-US" b="1" dirty="0">
                    <a:solidFill>
                      <a:schemeClr val="tx2"/>
                    </a:solidFill>
                  </a:rPr>
                  <a:t>Raman</a:t>
                </a:r>
              </a:p>
            </p:txBody>
          </p:sp>
          <p:sp>
            <p:nvSpPr>
              <p:cNvPr id="32" name="TextBox 31">
                <a:extLst>
                  <a:ext uri="{FF2B5EF4-FFF2-40B4-BE49-F238E27FC236}">
                    <a16:creationId xmlns:a16="http://schemas.microsoft.com/office/drawing/2014/main" id="{92EA2069-E9DD-4416-AEA7-5563EAAE6545}"/>
                  </a:ext>
                </a:extLst>
              </p:cNvPr>
              <p:cNvSpPr txBox="1"/>
              <p:nvPr/>
            </p:nvSpPr>
            <p:spPr>
              <a:xfrm>
                <a:off x="5584814" y="4763035"/>
                <a:ext cx="954107" cy="646331"/>
              </a:xfrm>
              <a:prstGeom prst="rect">
                <a:avLst/>
              </a:prstGeom>
              <a:noFill/>
            </p:spPr>
            <p:txBody>
              <a:bodyPr wrap="none" rtlCol="0">
                <a:spAutoFit/>
              </a:bodyPr>
              <a:lstStyle/>
              <a:p>
                <a:r>
                  <a:rPr lang="en-US" b="1" dirty="0">
                    <a:solidFill>
                      <a:srgbClr val="C00000"/>
                    </a:solidFill>
                  </a:rPr>
                  <a:t>IR </a:t>
                </a:r>
              </a:p>
              <a:p>
                <a:r>
                  <a:rPr lang="en-US" b="1" strike="dblStrike" dirty="0">
                    <a:solidFill>
                      <a:schemeClr val="tx2"/>
                    </a:solidFill>
                  </a:rPr>
                  <a:t>Raman</a:t>
                </a:r>
              </a:p>
            </p:txBody>
          </p:sp>
          <p:sp>
            <p:nvSpPr>
              <p:cNvPr id="33" name="TextBox 32">
                <a:extLst>
                  <a:ext uri="{FF2B5EF4-FFF2-40B4-BE49-F238E27FC236}">
                    <a16:creationId xmlns:a16="http://schemas.microsoft.com/office/drawing/2014/main" id="{3BDD2397-4735-43AE-B52E-A75047846D4A}"/>
                  </a:ext>
                </a:extLst>
              </p:cNvPr>
              <p:cNvSpPr txBox="1"/>
              <p:nvPr/>
            </p:nvSpPr>
            <p:spPr>
              <a:xfrm>
                <a:off x="7283671" y="4740968"/>
                <a:ext cx="954107" cy="646331"/>
              </a:xfrm>
              <a:prstGeom prst="rect">
                <a:avLst/>
              </a:prstGeom>
              <a:noFill/>
            </p:spPr>
            <p:txBody>
              <a:bodyPr wrap="none" rtlCol="0">
                <a:spAutoFit/>
              </a:bodyPr>
              <a:lstStyle/>
              <a:p>
                <a:r>
                  <a:rPr lang="en-US" b="1" dirty="0">
                    <a:solidFill>
                      <a:srgbClr val="C00000"/>
                    </a:solidFill>
                  </a:rPr>
                  <a:t>IR </a:t>
                </a:r>
              </a:p>
              <a:p>
                <a:r>
                  <a:rPr lang="en-US" b="1" strike="dblStrike" dirty="0">
                    <a:solidFill>
                      <a:schemeClr val="tx2"/>
                    </a:solidFill>
                  </a:rPr>
                  <a:t>Raman</a:t>
                </a:r>
              </a:p>
            </p:txBody>
          </p:sp>
          <p:pic>
            <p:nvPicPr>
              <p:cNvPr id="34" name="Picture 8">
                <a:extLst>
                  <a:ext uri="{FF2B5EF4-FFF2-40B4-BE49-F238E27FC236}">
                    <a16:creationId xmlns:a16="http://schemas.microsoft.com/office/drawing/2014/main" id="{115D843F-88F6-4D57-B376-D62AFAF04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563" y="2996952"/>
                <a:ext cx="4863461" cy="189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Rectangle: Rounded Corners 2">
            <a:extLst>
              <a:ext uri="{FF2B5EF4-FFF2-40B4-BE49-F238E27FC236}">
                <a16:creationId xmlns:a16="http://schemas.microsoft.com/office/drawing/2014/main" id="{A9B3A847-AF60-4A16-8BE7-CE700FBAD395}"/>
              </a:ext>
            </a:extLst>
          </p:cNvPr>
          <p:cNvSpPr/>
          <p:nvPr/>
        </p:nvSpPr>
        <p:spPr>
          <a:xfrm>
            <a:off x="5334000" y="5193955"/>
            <a:ext cx="1219200" cy="61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9AA35C2A-A067-4D64-86F6-C05A6F18E11B}"/>
              </a:ext>
            </a:extLst>
          </p:cNvPr>
          <p:cNvSpPr/>
          <p:nvPr/>
        </p:nvSpPr>
        <p:spPr>
          <a:xfrm>
            <a:off x="1167620" y="5278583"/>
            <a:ext cx="1219200" cy="247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9DC991B5-B2F2-4F08-B5B7-B22DE153DD77}"/>
              </a:ext>
            </a:extLst>
          </p:cNvPr>
          <p:cNvSpPr/>
          <p:nvPr/>
        </p:nvSpPr>
        <p:spPr>
          <a:xfrm>
            <a:off x="3287148" y="5730341"/>
            <a:ext cx="1219200" cy="247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7C20363-006A-4CAE-ABBB-4CCDDE4A7D23}"/>
              </a:ext>
            </a:extLst>
          </p:cNvPr>
          <p:cNvSpPr/>
          <p:nvPr/>
        </p:nvSpPr>
        <p:spPr>
          <a:xfrm>
            <a:off x="3134748" y="5577941"/>
            <a:ext cx="1219200" cy="247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082402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4C2E-5E3F-49D5-A89A-520C56CCF68C}"/>
              </a:ext>
            </a:extLst>
          </p:cNvPr>
          <p:cNvSpPr>
            <a:spLocks noGrp="1"/>
          </p:cNvSpPr>
          <p:nvPr>
            <p:ph type="title"/>
          </p:nvPr>
        </p:nvSpPr>
        <p:spPr/>
        <p:txBody>
          <a:bodyPr>
            <a:normAutofit/>
          </a:bodyPr>
          <a:lstStyle/>
          <a:p>
            <a:r>
              <a:rPr lang="en-US" dirty="0"/>
              <a:t>CO</a:t>
            </a:r>
            <a:r>
              <a:rPr lang="en-US" baseline="-25000" dirty="0"/>
              <a:t>2</a:t>
            </a:r>
            <a:r>
              <a:rPr lang="en-US" dirty="0"/>
              <a:t> Vibrational Modes</a:t>
            </a:r>
          </a:p>
        </p:txBody>
      </p:sp>
      <p:sp>
        <p:nvSpPr>
          <p:cNvPr id="25" name="TextBox 24">
            <a:extLst>
              <a:ext uri="{FF2B5EF4-FFF2-40B4-BE49-F238E27FC236}">
                <a16:creationId xmlns:a16="http://schemas.microsoft.com/office/drawing/2014/main" id="{4A4A55F9-5687-4159-9879-F850A73B6B2D}"/>
              </a:ext>
            </a:extLst>
          </p:cNvPr>
          <p:cNvSpPr txBox="1"/>
          <p:nvPr/>
        </p:nvSpPr>
        <p:spPr>
          <a:xfrm>
            <a:off x="7620000" y="2841836"/>
            <a:ext cx="3290886" cy="2031325"/>
          </a:xfrm>
          <a:prstGeom prst="rect">
            <a:avLst/>
          </a:prstGeom>
          <a:noFill/>
        </p:spPr>
        <p:txBody>
          <a:bodyPr wrap="square" rtlCol="0">
            <a:spAutoFit/>
          </a:bodyPr>
          <a:lstStyle/>
          <a:p>
            <a:r>
              <a:rPr lang="en-US" dirty="0"/>
              <a:t>Selection Rules (Why peaks appear):</a:t>
            </a:r>
          </a:p>
          <a:p>
            <a:pPr marL="285750" indent="-285750">
              <a:buFont typeface="Wingdings" panose="05000000000000000000" pitchFamily="2" charset="2"/>
              <a:buChar char="v"/>
            </a:pPr>
            <a:r>
              <a:rPr lang="en-US" b="1" dirty="0">
                <a:solidFill>
                  <a:srgbClr val="C00000"/>
                </a:solidFill>
              </a:rPr>
              <a:t>IR</a:t>
            </a:r>
            <a:r>
              <a:rPr lang="en-US" dirty="0">
                <a:solidFill>
                  <a:srgbClr val="C00000"/>
                </a:solidFill>
              </a:rPr>
              <a:t> needs a net change in Dipole Moment</a:t>
            </a:r>
          </a:p>
          <a:p>
            <a:pPr marL="285750" indent="-285750">
              <a:buFont typeface="Wingdings" panose="05000000000000000000" pitchFamily="2" charset="2"/>
              <a:buChar char="v"/>
            </a:pPr>
            <a:r>
              <a:rPr lang="en-US" b="1" dirty="0">
                <a:solidFill>
                  <a:schemeClr val="bg2">
                    <a:lumMod val="50000"/>
                  </a:schemeClr>
                </a:solidFill>
              </a:rPr>
              <a:t>Raman</a:t>
            </a:r>
            <a:r>
              <a:rPr lang="en-US" dirty="0">
                <a:solidFill>
                  <a:schemeClr val="bg2">
                    <a:lumMod val="50000"/>
                  </a:schemeClr>
                </a:solidFill>
              </a:rPr>
              <a:t> needs a net change Electron Cloud Position</a:t>
            </a:r>
          </a:p>
        </p:txBody>
      </p:sp>
      <p:grpSp>
        <p:nvGrpSpPr>
          <p:cNvPr id="26" name="Group 25">
            <a:extLst>
              <a:ext uri="{FF2B5EF4-FFF2-40B4-BE49-F238E27FC236}">
                <a16:creationId xmlns:a16="http://schemas.microsoft.com/office/drawing/2014/main" id="{CF69B7DA-F226-4977-B10A-C2B3475BED38}"/>
              </a:ext>
            </a:extLst>
          </p:cNvPr>
          <p:cNvGrpSpPr/>
          <p:nvPr/>
        </p:nvGrpSpPr>
        <p:grpSpPr>
          <a:xfrm>
            <a:off x="685800" y="1905000"/>
            <a:ext cx="6553200" cy="4343400"/>
            <a:chOff x="3736563" y="2747039"/>
            <a:chExt cx="4863461" cy="2662327"/>
          </a:xfrm>
        </p:grpSpPr>
        <p:sp>
          <p:nvSpPr>
            <p:cNvPr id="27" name="TextBox 26">
              <a:extLst>
                <a:ext uri="{FF2B5EF4-FFF2-40B4-BE49-F238E27FC236}">
                  <a16:creationId xmlns:a16="http://schemas.microsoft.com/office/drawing/2014/main" id="{9F275E40-2027-4258-84C3-D7632331B151}"/>
                </a:ext>
              </a:extLst>
            </p:cNvPr>
            <p:cNvSpPr txBox="1"/>
            <p:nvPr/>
          </p:nvSpPr>
          <p:spPr>
            <a:xfrm>
              <a:off x="3979487" y="2747039"/>
              <a:ext cx="1364476" cy="369332"/>
            </a:xfrm>
            <a:prstGeom prst="rect">
              <a:avLst/>
            </a:prstGeom>
            <a:noFill/>
          </p:spPr>
          <p:txBody>
            <a:bodyPr wrap="none" rtlCol="0">
              <a:spAutoFit/>
            </a:bodyPr>
            <a:lstStyle/>
            <a:p>
              <a:r>
                <a:rPr lang="en-US" b="1" dirty="0"/>
                <a:t>Symmetric</a:t>
              </a:r>
            </a:p>
          </p:txBody>
        </p:sp>
        <p:sp>
          <p:nvSpPr>
            <p:cNvPr id="28" name="TextBox 27">
              <a:extLst>
                <a:ext uri="{FF2B5EF4-FFF2-40B4-BE49-F238E27FC236}">
                  <a16:creationId xmlns:a16="http://schemas.microsoft.com/office/drawing/2014/main" id="{5889A57D-E78C-4CB6-A3F8-165408180665}"/>
                </a:ext>
              </a:extLst>
            </p:cNvPr>
            <p:cNvSpPr txBox="1"/>
            <p:nvPr/>
          </p:nvSpPr>
          <p:spPr>
            <a:xfrm>
              <a:off x="5372766" y="2747039"/>
              <a:ext cx="1505540" cy="369332"/>
            </a:xfrm>
            <a:prstGeom prst="rect">
              <a:avLst/>
            </a:prstGeom>
            <a:noFill/>
          </p:spPr>
          <p:txBody>
            <a:bodyPr wrap="none" rtlCol="0">
              <a:spAutoFit/>
            </a:bodyPr>
            <a:lstStyle/>
            <a:p>
              <a:r>
                <a:rPr lang="en-US" b="1" dirty="0"/>
                <a:t>Asymmetric</a:t>
              </a:r>
            </a:p>
          </p:txBody>
        </p:sp>
        <p:sp>
          <p:nvSpPr>
            <p:cNvPr id="29" name="TextBox 28">
              <a:extLst>
                <a:ext uri="{FF2B5EF4-FFF2-40B4-BE49-F238E27FC236}">
                  <a16:creationId xmlns:a16="http://schemas.microsoft.com/office/drawing/2014/main" id="{CA57EDC8-6592-46A1-BF9B-D5A6A934AF9F}"/>
                </a:ext>
              </a:extLst>
            </p:cNvPr>
            <p:cNvSpPr txBox="1"/>
            <p:nvPr/>
          </p:nvSpPr>
          <p:spPr>
            <a:xfrm>
              <a:off x="7274438" y="2747039"/>
              <a:ext cx="1107996" cy="369332"/>
            </a:xfrm>
            <a:prstGeom prst="rect">
              <a:avLst/>
            </a:prstGeom>
            <a:noFill/>
          </p:spPr>
          <p:txBody>
            <a:bodyPr wrap="none" rtlCol="0">
              <a:spAutoFit/>
            </a:bodyPr>
            <a:lstStyle/>
            <a:p>
              <a:r>
                <a:rPr lang="en-US" b="1" dirty="0"/>
                <a:t>Bending</a:t>
              </a:r>
            </a:p>
          </p:txBody>
        </p:sp>
        <p:grpSp>
          <p:nvGrpSpPr>
            <p:cNvPr id="30" name="Group 29">
              <a:extLst>
                <a:ext uri="{FF2B5EF4-FFF2-40B4-BE49-F238E27FC236}">
                  <a16:creationId xmlns:a16="http://schemas.microsoft.com/office/drawing/2014/main" id="{CD8C0216-751E-4EE8-AB0B-D2BB7E99BD72}"/>
                </a:ext>
              </a:extLst>
            </p:cNvPr>
            <p:cNvGrpSpPr/>
            <p:nvPr/>
          </p:nvGrpSpPr>
          <p:grpSpPr>
            <a:xfrm>
              <a:off x="3736563" y="2996952"/>
              <a:ext cx="4863461" cy="2412414"/>
              <a:chOff x="3736563" y="2996952"/>
              <a:chExt cx="4863461" cy="2412414"/>
            </a:xfrm>
          </p:grpSpPr>
          <p:sp>
            <p:nvSpPr>
              <p:cNvPr id="31" name="TextBox 30">
                <a:extLst>
                  <a:ext uri="{FF2B5EF4-FFF2-40B4-BE49-F238E27FC236}">
                    <a16:creationId xmlns:a16="http://schemas.microsoft.com/office/drawing/2014/main" id="{68C9DEC3-6BA1-4C14-BFEA-674F13F3B50F}"/>
                  </a:ext>
                </a:extLst>
              </p:cNvPr>
              <p:cNvSpPr txBox="1"/>
              <p:nvPr/>
            </p:nvSpPr>
            <p:spPr>
              <a:xfrm>
                <a:off x="4194289" y="4763034"/>
                <a:ext cx="954107" cy="646331"/>
              </a:xfrm>
              <a:prstGeom prst="rect">
                <a:avLst/>
              </a:prstGeom>
              <a:noFill/>
            </p:spPr>
            <p:txBody>
              <a:bodyPr wrap="none" rtlCol="0">
                <a:spAutoFit/>
              </a:bodyPr>
              <a:lstStyle/>
              <a:p>
                <a:r>
                  <a:rPr lang="en-US" b="1" strike="dblStrike" dirty="0">
                    <a:solidFill>
                      <a:srgbClr val="C00000"/>
                    </a:solidFill>
                  </a:rPr>
                  <a:t>IR</a:t>
                </a:r>
                <a:r>
                  <a:rPr lang="en-US" b="1" dirty="0">
                    <a:solidFill>
                      <a:srgbClr val="C00000"/>
                    </a:solidFill>
                  </a:rPr>
                  <a:t> </a:t>
                </a:r>
              </a:p>
              <a:p>
                <a:r>
                  <a:rPr lang="en-US" b="1" dirty="0">
                    <a:solidFill>
                      <a:schemeClr val="tx2"/>
                    </a:solidFill>
                  </a:rPr>
                  <a:t>Raman</a:t>
                </a:r>
              </a:p>
            </p:txBody>
          </p:sp>
          <p:sp>
            <p:nvSpPr>
              <p:cNvPr id="32" name="TextBox 31">
                <a:extLst>
                  <a:ext uri="{FF2B5EF4-FFF2-40B4-BE49-F238E27FC236}">
                    <a16:creationId xmlns:a16="http://schemas.microsoft.com/office/drawing/2014/main" id="{92EA2069-E9DD-4416-AEA7-5563EAAE6545}"/>
                  </a:ext>
                </a:extLst>
              </p:cNvPr>
              <p:cNvSpPr txBox="1"/>
              <p:nvPr/>
            </p:nvSpPr>
            <p:spPr>
              <a:xfrm>
                <a:off x="5584814" y="4763035"/>
                <a:ext cx="954107" cy="646331"/>
              </a:xfrm>
              <a:prstGeom prst="rect">
                <a:avLst/>
              </a:prstGeom>
              <a:noFill/>
            </p:spPr>
            <p:txBody>
              <a:bodyPr wrap="none" rtlCol="0">
                <a:spAutoFit/>
              </a:bodyPr>
              <a:lstStyle/>
              <a:p>
                <a:r>
                  <a:rPr lang="en-US" b="1" dirty="0">
                    <a:solidFill>
                      <a:srgbClr val="C00000"/>
                    </a:solidFill>
                  </a:rPr>
                  <a:t>IR </a:t>
                </a:r>
              </a:p>
              <a:p>
                <a:r>
                  <a:rPr lang="en-US" b="1" strike="dblStrike" dirty="0">
                    <a:solidFill>
                      <a:schemeClr val="tx2"/>
                    </a:solidFill>
                  </a:rPr>
                  <a:t>Raman</a:t>
                </a:r>
              </a:p>
            </p:txBody>
          </p:sp>
          <p:sp>
            <p:nvSpPr>
              <p:cNvPr id="33" name="TextBox 32">
                <a:extLst>
                  <a:ext uri="{FF2B5EF4-FFF2-40B4-BE49-F238E27FC236}">
                    <a16:creationId xmlns:a16="http://schemas.microsoft.com/office/drawing/2014/main" id="{3BDD2397-4735-43AE-B52E-A75047846D4A}"/>
                  </a:ext>
                </a:extLst>
              </p:cNvPr>
              <p:cNvSpPr txBox="1"/>
              <p:nvPr/>
            </p:nvSpPr>
            <p:spPr>
              <a:xfrm>
                <a:off x="7283671" y="4740968"/>
                <a:ext cx="954107" cy="646331"/>
              </a:xfrm>
              <a:prstGeom prst="rect">
                <a:avLst/>
              </a:prstGeom>
              <a:noFill/>
            </p:spPr>
            <p:txBody>
              <a:bodyPr wrap="none" rtlCol="0">
                <a:spAutoFit/>
              </a:bodyPr>
              <a:lstStyle/>
              <a:p>
                <a:r>
                  <a:rPr lang="en-US" b="1" dirty="0">
                    <a:solidFill>
                      <a:srgbClr val="C00000"/>
                    </a:solidFill>
                  </a:rPr>
                  <a:t>IR </a:t>
                </a:r>
              </a:p>
              <a:p>
                <a:r>
                  <a:rPr lang="en-US" b="1" strike="dblStrike" dirty="0">
                    <a:solidFill>
                      <a:schemeClr val="tx2"/>
                    </a:solidFill>
                  </a:rPr>
                  <a:t>Raman</a:t>
                </a:r>
              </a:p>
            </p:txBody>
          </p:sp>
          <p:pic>
            <p:nvPicPr>
              <p:cNvPr id="34" name="Picture 8">
                <a:extLst>
                  <a:ext uri="{FF2B5EF4-FFF2-40B4-BE49-F238E27FC236}">
                    <a16:creationId xmlns:a16="http://schemas.microsoft.com/office/drawing/2014/main" id="{115D843F-88F6-4D57-B376-D62AFAF04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563" y="2996952"/>
                <a:ext cx="4863461" cy="189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 name="Rectangle: Rounded Corners 14">
            <a:extLst>
              <a:ext uri="{FF2B5EF4-FFF2-40B4-BE49-F238E27FC236}">
                <a16:creationId xmlns:a16="http://schemas.microsoft.com/office/drawing/2014/main" id="{E0C1BF4F-8E5C-4FB2-B58E-6EC124EF2154}"/>
              </a:ext>
            </a:extLst>
          </p:cNvPr>
          <p:cNvSpPr/>
          <p:nvPr/>
        </p:nvSpPr>
        <p:spPr>
          <a:xfrm>
            <a:off x="1127304" y="5288586"/>
            <a:ext cx="1219200" cy="247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19A49D54-2D4D-4691-B1B3-15527E443C8C}"/>
              </a:ext>
            </a:extLst>
          </p:cNvPr>
          <p:cNvSpPr/>
          <p:nvPr/>
        </p:nvSpPr>
        <p:spPr>
          <a:xfrm>
            <a:off x="3134748" y="5577941"/>
            <a:ext cx="1219200" cy="247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FC059558-DC5E-4D3D-8568-4FE7D0224713}"/>
              </a:ext>
            </a:extLst>
          </p:cNvPr>
          <p:cNvSpPr/>
          <p:nvPr/>
        </p:nvSpPr>
        <p:spPr>
          <a:xfrm>
            <a:off x="5326199" y="5473778"/>
            <a:ext cx="1219200" cy="247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662097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D884-B4AB-4725-A0CD-CB1A5CFA7922}"/>
              </a:ext>
            </a:extLst>
          </p:cNvPr>
          <p:cNvSpPr>
            <a:spLocks noGrp="1"/>
          </p:cNvSpPr>
          <p:nvPr>
            <p:ph type="title"/>
          </p:nvPr>
        </p:nvSpPr>
        <p:spPr/>
        <p:txBody>
          <a:bodyPr>
            <a:normAutofit fontScale="90000"/>
          </a:bodyPr>
          <a:lstStyle/>
          <a:p>
            <a:r>
              <a:rPr lang="en-US" dirty="0">
                <a:solidFill>
                  <a:schemeClr val="accent2">
                    <a:lumMod val="75000"/>
                  </a:schemeClr>
                </a:solidFill>
              </a:rPr>
              <a:t>Bond Strength, Mass, and Wavenumbers</a:t>
            </a:r>
            <a:br>
              <a:rPr lang="en-US" dirty="0">
                <a:solidFill>
                  <a:schemeClr val="accent2">
                    <a:lumMod val="75000"/>
                  </a:schemeClr>
                </a:solidFill>
              </a:rPr>
            </a:br>
            <a:endParaRPr lang="en-US" dirty="0"/>
          </a:p>
        </p:txBody>
      </p:sp>
      <p:sp>
        <p:nvSpPr>
          <p:cNvPr id="3" name="Content Placeholder 2">
            <a:extLst>
              <a:ext uri="{FF2B5EF4-FFF2-40B4-BE49-F238E27FC236}">
                <a16:creationId xmlns:a16="http://schemas.microsoft.com/office/drawing/2014/main" id="{3F1F0495-CB37-4E84-96D9-E3706572BFE2}"/>
              </a:ext>
            </a:extLst>
          </p:cNvPr>
          <p:cNvSpPr>
            <a:spLocks noGrp="1"/>
          </p:cNvSpPr>
          <p:nvPr>
            <p:ph idx="1"/>
          </p:nvPr>
        </p:nvSpPr>
        <p:spPr>
          <a:xfrm>
            <a:off x="1097280" y="1845734"/>
            <a:ext cx="10058400" cy="1087966"/>
          </a:xfrm>
        </p:spPr>
        <p:txBody>
          <a:bodyPr/>
          <a:lstStyle/>
          <a:p>
            <a:r>
              <a:rPr lang="en-US" dirty="0">
                <a:solidFill>
                  <a:schemeClr val="accent2">
                    <a:lumMod val="75000"/>
                  </a:schemeClr>
                </a:solidFill>
              </a:rPr>
              <a:t>Vibrational energies are dependent on bond strength (k) and reduced mass (</a:t>
            </a:r>
            <a:r>
              <a:rPr lang="el-GR" dirty="0">
                <a:solidFill>
                  <a:schemeClr val="accent2">
                    <a:lumMod val="75000"/>
                  </a:schemeClr>
                </a:solidFill>
              </a:rPr>
              <a:t>μ</a:t>
            </a:r>
            <a:r>
              <a:rPr lang="en-US" dirty="0">
                <a:solidFill>
                  <a:schemeClr val="accent2">
                    <a:lumMod val="75000"/>
                  </a:schemeClr>
                </a:solidFill>
              </a:rPr>
              <a:t>). Generally, increasing bond order leads to increasing energy, and increasing mass leads to decreasing energy.</a:t>
            </a:r>
          </a:p>
          <a:p>
            <a:endParaRPr lang="en-US" dirty="0"/>
          </a:p>
        </p:txBody>
      </p:sp>
      <p:pic>
        <p:nvPicPr>
          <p:cNvPr id="4" name="Picture 3">
            <a:extLst>
              <a:ext uri="{FF2B5EF4-FFF2-40B4-BE49-F238E27FC236}">
                <a16:creationId xmlns:a16="http://schemas.microsoft.com/office/drawing/2014/main" id="{2637D8FB-4C21-470F-AC29-7F5F4C80C992}"/>
              </a:ext>
            </a:extLst>
          </p:cNvPr>
          <p:cNvPicPr>
            <a:picLocks noChangeAspect="1"/>
          </p:cNvPicPr>
          <p:nvPr/>
        </p:nvPicPr>
        <p:blipFill>
          <a:blip r:embed="rId3"/>
          <a:stretch>
            <a:fillRect/>
          </a:stretch>
        </p:blipFill>
        <p:spPr>
          <a:xfrm>
            <a:off x="4991100" y="2735528"/>
            <a:ext cx="1605731" cy="1188773"/>
          </a:xfrm>
          <a:prstGeom prst="rect">
            <a:avLst/>
          </a:prstGeom>
        </p:spPr>
      </p:pic>
      <p:pic>
        <p:nvPicPr>
          <p:cNvPr id="5" name="Picture 4">
            <a:extLst>
              <a:ext uri="{FF2B5EF4-FFF2-40B4-BE49-F238E27FC236}">
                <a16:creationId xmlns:a16="http://schemas.microsoft.com/office/drawing/2014/main" id="{A5E91807-B82A-4763-B0C8-78799685F691}"/>
              </a:ext>
            </a:extLst>
          </p:cNvPr>
          <p:cNvPicPr>
            <a:picLocks noChangeAspect="1"/>
          </p:cNvPicPr>
          <p:nvPr/>
        </p:nvPicPr>
        <p:blipFill>
          <a:blip r:embed="rId4"/>
          <a:stretch>
            <a:fillRect/>
          </a:stretch>
        </p:blipFill>
        <p:spPr>
          <a:xfrm>
            <a:off x="876300" y="4000500"/>
            <a:ext cx="4267570" cy="1652159"/>
          </a:xfrm>
          <a:prstGeom prst="rect">
            <a:avLst/>
          </a:prstGeom>
        </p:spPr>
      </p:pic>
      <p:pic>
        <p:nvPicPr>
          <p:cNvPr id="10" name="Picture 9">
            <a:extLst>
              <a:ext uri="{FF2B5EF4-FFF2-40B4-BE49-F238E27FC236}">
                <a16:creationId xmlns:a16="http://schemas.microsoft.com/office/drawing/2014/main" id="{BE7196DA-D4FE-447E-90DD-F72BF6B217FE}"/>
              </a:ext>
            </a:extLst>
          </p:cNvPr>
          <p:cNvPicPr>
            <a:picLocks noChangeAspect="1"/>
          </p:cNvPicPr>
          <p:nvPr/>
        </p:nvPicPr>
        <p:blipFill>
          <a:blip r:embed="rId5"/>
          <a:stretch>
            <a:fillRect/>
          </a:stretch>
        </p:blipFill>
        <p:spPr>
          <a:xfrm>
            <a:off x="6833241" y="4000500"/>
            <a:ext cx="4322439" cy="1585097"/>
          </a:xfrm>
          <a:prstGeom prst="rect">
            <a:avLst/>
          </a:prstGeom>
        </p:spPr>
      </p:pic>
    </p:spTree>
    <p:extLst>
      <p:ext uri="{BB962C8B-B14F-4D97-AF65-F5344CB8AC3E}">
        <p14:creationId xmlns:p14="http://schemas.microsoft.com/office/powerpoint/2010/main" val="415976877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C23B-A1D7-41F4-BB16-A9507BDBE35F}"/>
              </a:ext>
            </a:extLst>
          </p:cNvPr>
          <p:cNvSpPr>
            <a:spLocks noGrp="1"/>
          </p:cNvSpPr>
          <p:nvPr>
            <p:ph type="title"/>
          </p:nvPr>
        </p:nvSpPr>
        <p:spPr/>
        <p:txBody>
          <a:bodyPr/>
          <a:lstStyle/>
          <a:p>
            <a:r>
              <a:rPr lang="en-US" dirty="0"/>
              <a:t>Correlation Table</a:t>
            </a:r>
          </a:p>
        </p:txBody>
      </p:sp>
      <p:pic>
        <p:nvPicPr>
          <p:cNvPr id="4" name="Content Placeholder 3">
            <a:extLst>
              <a:ext uri="{FF2B5EF4-FFF2-40B4-BE49-F238E27FC236}">
                <a16:creationId xmlns:a16="http://schemas.microsoft.com/office/drawing/2014/main" id="{58CFC783-0922-425D-8C74-C306599561C1}"/>
              </a:ext>
            </a:extLst>
          </p:cNvPr>
          <p:cNvPicPr>
            <a:picLocks noGrp="1" noChangeAspect="1"/>
          </p:cNvPicPr>
          <p:nvPr>
            <p:ph idx="1"/>
          </p:nvPr>
        </p:nvPicPr>
        <p:blipFill>
          <a:blip r:embed="rId3"/>
          <a:stretch>
            <a:fillRect/>
          </a:stretch>
        </p:blipFill>
        <p:spPr>
          <a:xfrm>
            <a:off x="1942099" y="1846263"/>
            <a:ext cx="8368128" cy="4022725"/>
          </a:xfrm>
          <a:prstGeom prst="rect">
            <a:avLst/>
          </a:prstGeom>
        </p:spPr>
      </p:pic>
    </p:spTree>
    <p:extLst>
      <p:ext uri="{BB962C8B-B14F-4D97-AF65-F5344CB8AC3E}">
        <p14:creationId xmlns:p14="http://schemas.microsoft.com/office/powerpoint/2010/main" val="25697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Raman Vs. IR</a:t>
            </a:r>
          </a:p>
        </p:txBody>
      </p:sp>
      <p:sp>
        <p:nvSpPr>
          <p:cNvPr id="3" name="Content Placeholder 2"/>
          <p:cNvSpPr>
            <a:spLocks noGrp="1"/>
          </p:cNvSpPr>
          <p:nvPr>
            <p:ph idx="1"/>
          </p:nvPr>
        </p:nvSpPr>
        <p:spPr>
          <a:xfrm>
            <a:off x="2065410" y="2219677"/>
            <a:ext cx="7669647" cy="529821"/>
          </a:xfrm>
        </p:spPr>
        <p:txBody>
          <a:bodyPr/>
          <a:lstStyle/>
          <a:p>
            <a:r>
              <a:rPr lang="en-US" dirty="0"/>
              <a:t>While they give similar information, they have inherent differences. </a:t>
            </a:r>
          </a:p>
          <a:p>
            <a:endParaRPr lang="en-US" dirty="0"/>
          </a:p>
        </p:txBody>
      </p:sp>
      <p:sp>
        <p:nvSpPr>
          <p:cNvPr id="4" name="Slide Number Placeholder 3"/>
          <p:cNvSpPr>
            <a:spLocks noGrp="1"/>
          </p:cNvSpPr>
          <p:nvPr>
            <p:ph type="sldNum" sz="quarter" idx="11"/>
          </p:nvPr>
        </p:nvSpPr>
        <p:spPr/>
        <p:txBody>
          <a:bodyPr/>
          <a:lstStyle/>
          <a:p>
            <a:pPr>
              <a:defRPr/>
            </a:pPr>
            <a:fld id="{3A7A3787-3745-4289-9492-599154D1863D}" type="slidenum">
              <a:rPr lang="de-DE" smtClean="0"/>
              <a:pPr>
                <a:defRPr/>
              </a:pPr>
              <a:t>25</a:t>
            </a:fld>
            <a:endParaRPr lang="de-DE"/>
          </a:p>
        </p:txBody>
      </p:sp>
      <p:graphicFrame>
        <p:nvGraphicFramePr>
          <p:cNvPr id="7" name="Table 6"/>
          <p:cNvGraphicFramePr>
            <a:graphicFrameLocks noGrp="1"/>
          </p:cNvGraphicFramePr>
          <p:nvPr>
            <p:extLst>
              <p:ext uri="{D42A27DB-BD31-4B8C-83A1-F6EECF244321}">
                <p14:modId xmlns:p14="http://schemas.microsoft.com/office/powerpoint/2010/main" val="1104289180"/>
              </p:ext>
            </p:extLst>
          </p:nvPr>
        </p:nvGraphicFramePr>
        <p:xfrm>
          <a:off x="2852234" y="3112348"/>
          <a:ext cx="6096000" cy="286512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IR</a:t>
                      </a:r>
                    </a:p>
                  </a:txBody>
                  <a:tcPr/>
                </a:tc>
                <a:tc>
                  <a:txBody>
                    <a:bodyPr/>
                    <a:lstStyle/>
                    <a:p>
                      <a:r>
                        <a:rPr lang="en-US" dirty="0"/>
                        <a:t>Raman</a:t>
                      </a:r>
                    </a:p>
                  </a:txBody>
                  <a:tcPr/>
                </a:tc>
                <a:extLst>
                  <a:ext uri="{0D108BD9-81ED-4DB2-BD59-A6C34878D82A}">
                    <a16:rowId xmlns:a16="http://schemas.microsoft.com/office/drawing/2014/main" val="10000"/>
                  </a:ext>
                </a:extLst>
              </a:tr>
              <a:tr h="370840">
                <a:tc>
                  <a:txBody>
                    <a:bodyPr/>
                    <a:lstStyle/>
                    <a:p>
                      <a:r>
                        <a:rPr lang="en-US" dirty="0"/>
                        <a:t>Organic Molecules</a:t>
                      </a:r>
                    </a:p>
                  </a:txBody>
                  <a:tcPr/>
                </a:tc>
                <a:tc>
                  <a:txBody>
                    <a:bodyPr/>
                    <a:lstStyle/>
                    <a:p>
                      <a:r>
                        <a:rPr lang="en-US" b="1" dirty="0"/>
                        <a:t>Yes</a:t>
                      </a:r>
                    </a:p>
                  </a:txBody>
                  <a:tcPr/>
                </a:tc>
                <a:tc>
                  <a:txBody>
                    <a:bodyPr/>
                    <a:lstStyle/>
                    <a:p>
                      <a:r>
                        <a:rPr lang="en-US" dirty="0"/>
                        <a:t>Yes</a:t>
                      </a:r>
                    </a:p>
                  </a:txBody>
                  <a:tcPr/>
                </a:tc>
                <a:extLst>
                  <a:ext uri="{0D108BD9-81ED-4DB2-BD59-A6C34878D82A}">
                    <a16:rowId xmlns:a16="http://schemas.microsoft.com/office/drawing/2014/main" val="10001"/>
                  </a:ext>
                </a:extLst>
              </a:tr>
              <a:tr h="370840">
                <a:tc>
                  <a:txBody>
                    <a:bodyPr/>
                    <a:lstStyle/>
                    <a:p>
                      <a:r>
                        <a:rPr lang="en-US" dirty="0"/>
                        <a:t>Inorganic</a:t>
                      </a:r>
                    </a:p>
                  </a:txBody>
                  <a:tcPr/>
                </a:tc>
                <a:tc>
                  <a:txBody>
                    <a:bodyPr/>
                    <a:lstStyle/>
                    <a:p>
                      <a:r>
                        <a:rPr lang="en-US" dirty="0"/>
                        <a:t>Yes</a:t>
                      </a:r>
                    </a:p>
                  </a:txBody>
                  <a:tcPr/>
                </a:tc>
                <a:tc>
                  <a:txBody>
                    <a:bodyPr/>
                    <a:lstStyle/>
                    <a:p>
                      <a:r>
                        <a:rPr lang="en-US" b="1" dirty="0"/>
                        <a:t>Yes</a:t>
                      </a:r>
                    </a:p>
                  </a:txBody>
                  <a:tcPr/>
                </a:tc>
                <a:extLst>
                  <a:ext uri="{0D108BD9-81ED-4DB2-BD59-A6C34878D82A}">
                    <a16:rowId xmlns:a16="http://schemas.microsoft.com/office/drawing/2014/main" val="10002"/>
                  </a:ext>
                </a:extLst>
              </a:tr>
              <a:tr h="370840">
                <a:tc>
                  <a:txBody>
                    <a:bodyPr/>
                    <a:lstStyle/>
                    <a:p>
                      <a:r>
                        <a:rPr lang="en-US" dirty="0"/>
                        <a:t>Aqueous</a:t>
                      </a:r>
                    </a:p>
                  </a:txBody>
                  <a:tcPr/>
                </a:tc>
                <a:tc>
                  <a:txBody>
                    <a:bodyPr/>
                    <a:lstStyle/>
                    <a:p>
                      <a:r>
                        <a:rPr lang="en-US" dirty="0"/>
                        <a:t>Difficult</a:t>
                      </a:r>
                    </a:p>
                  </a:txBody>
                  <a:tcPr/>
                </a:tc>
                <a:tc>
                  <a:txBody>
                    <a:bodyPr/>
                    <a:lstStyle/>
                    <a:p>
                      <a:r>
                        <a:rPr lang="en-US" b="1" dirty="0"/>
                        <a:t>Yes</a:t>
                      </a:r>
                    </a:p>
                  </a:txBody>
                  <a:tcPr/>
                </a:tc>
                <a:extLst>
                  <a:ext uri="{0D108BD9-81ED-4DB2-BD59-A6C34878D82A}">
                    <a16:rowId xmlns:a16="http://schemas.microsoft.com/office/drawing/2014/main" val="10003"/>
                  </a:ext>
                </a:extLst>
              </a:tr>
              <a:tr h="370840">
                <a:tc>
                  <a:txBody>
                    <a:bodyPr/>
                    <a:lstStyle/>
                    <a:p>
                      <a:r>
                        <a:rPr lang="en-US" dirty="0"/>
                        <a:t>Concentration</a:t>
                      </a:r>
                    </a:p>
                  </a:txBody>
                  <a:tcPr/>
                </a:tc>
                <a:tc>
                  <a:txBody>
                    <a:bodyPr/>
                    <a:lstStyle/>
                    <a:p>
                      <a:r>
                        <a:rPr lang="en-US" dirty="0"/>
                        <a:t>&lt;100 ppb</a:t>
                      </a:r>
                    </a:p>
                  </a:txBody>
                  <a:tcPr/>
                </a:tc>
                <a:tc>
                  <a:txBody>
                    <a:bodyPr/>
                    <a:lstStyle/>
                    <a:p>
                      <a:r>
                        <a:rPr lang="en-US" dirty="0"/>
                        <a:t>&gt;10 </a:t>
                      </a:r>
                      <a:r>
                        <a:rPr lang="en-US" dirty="0" err="1"/>
                        <a:t>ppt</a:t>
                      </a:r>
                      <a:endParaRPr lang="en-US" dirty="0"/>
                    </a:p>
                  </a:txBody>
                  <a:tcPr/>
                </a:tc>
                <a:extLst>
                  <a:ext uri="{0D108BD9-81ED-4DB2-BD59-A6C34878D82A}">
                    <a16:rowId xmlns:a16="http://schemas.microsoft.com/office/drawing/2014/main" val="10004"/>
                  </a:ext>
                </a:extLst>
              </a:tr>
              <a:tr h="370840">
                <a:tc>
                  <a:txBody>
                    <a:bodyPr/>
                    <a:lstStyle/>
                    <a:p>
                      <a:r>
                        <a:rPr lang="en-US" dirty="0"/>
                        <a:t>Microscope</a:t>
                      </a:r>
                    </a:p>
                  </a:txBody>
                  <a:tcPr/>
                </a:tc>
                <a:tc>
                  <a:txBody>
                    <a:bodyPr/>
                    <a:lstStyle/>
                    <a:p>
                      <a:r>
                        <a:rPr lang="en-US" b="1" dirty="0"/>
                        <a:t>Yes</a:t>
                      </a:r>
                    </a:p>
                  </a:txBody>
                  <a:tcPr/>
                </a:tc>
                <a:tc>
                  <a:txBody>
                    <a:bodyPr/>
                    <a:lstStyle/>
                    <a:p>
                      <a:r>
                        <a:rPr lang="en-US" b="1" dirty="0"/>
                        <a:t>Yes</a:t>
                      </a:r>
                    </a:p>
                  </a:txBody>
                  <a:tcPr/>
                </a:tc>
                <a:extLst>
                  <a:ext uri="{0D108BD9-81ED-4DB2-BD59-A6C34878D82A}">
                    <a16:rowId xmlns:a16="http://schemas.microsoft.com/office/drawing/2014/main" val="10005"/>
                  </a:ext>
                </a:extLst>
              </a:tr>
              <a:tr h="370840">
                <a:tc>
                  <a:txBody>
                    <a:bodyPr/>
                    <a:lstStyle/>
                    <a:p>
                      <a:r>
                        <a:rPr lang="en-US" dirty="0"/>
                        <a:t>Fluorophores</a:t>
                      </a:r>
                    </a:p>
                  </a:txBody>
                  <a:tcPr/>
                </a:tc>
                <a:tc>
                  <a:txBody>
                    <a:bodyPr/>
                    <a:lstStyle/>
                    <a:p>
                      <a:r>
                        <a:rPr lang="en-US" b="1" dirty="0"/>
                        <a:t>Yes</a:t>
                      </a:r>
                    </a:p>
                  </a:txBody>
                  <a:tcPr/>
                </a:tc>
                <a:tc>
                  <a:txBody>
                    <a:bodyPr/>
                    <a:lstStyle/>
                    <a:p>
                      <a:r>
                        <a:rPr lang="en-US" dirty="0"/>
                        <a:t>Difficult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447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Raman Optical Configuration</a:t>
            </a:r>
            <a:endParaRPr lang="en-US" sz="4800" dirty="0">
              <a:solidFill>
                <a:schemeClr val="tx1">
                  <a:lumMod val="75000"/>
                  <a:lumOff val="25000"/>
                </a:schemeClr>
              </a:solidFill>
            </a:endParaRPr>
          </a:p>
        </p:txBody>
      </p:sp>
      <p:sp>
        <p:nvSpPr>
          <p:cNvPr id="3" name="Subtitle 2"/>
          <p:cNvSpPr>
            <a:spLocks noGrp="1"/>
          </p:cNvSpPr>
          <p:nvPr>
            <p:ph type="subTitle" idx="1"/>
          </p:nvPr>
        </p:nvSpPr>
        <p:spPr/>
        <p:txBody>
          <a:bodyPr>
            <a:normAutofit/>
          </a:bodyPr>
          <a:lstStyle/>
          <a:p>
            <a:r>
              <a:rPr lang="en-US" sz="2400" dirty="0"/>
              <a:t>NRS Hardware</a:t>
            </a:r>
          </a:p>
        </p:txBody>
      </p:sp>
      <p:sp>
        <p:nvSpPr>
          <p:cNvPr id="4" name="TextBox 3"/>
          <p:cNvSpPr txBox="1"/>
          <p:nvPr/>
        </p:nvSpPr>
        <p:spPr>
          <a:xfrm>
            <a:off x="11198087" y="610925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422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998B-EF25-4E74-82F5-1E1D3B6EA68E}"/>
              </a:ext>
            </a:extLst>
          </p:cNvPr>
          <p:cNvSpPr>
            <a:spLocks noGrp="1"/>
          </p:cNvSpPr>
          <p:nvPr>
            <p:ph type="title"/>
          </p:nvPr>
        </p:nvSpPr>
        <p:spPr/>
        <p:txBody>
          <a:bodyPr/>
          <a:lstStyle/>
          <a:p>
            <a:r>
              <a:rPr lang="en-US" dirty="0"/>
              <a:t>Raman Optical Configuration</a:t>
            </a:r>
          </a:p>
        </p:txBody>
      </p:sp>
      <p:pic>
        <p:nvPicPr>
          <p:cNvPr id="6" name="Content Placeholder 5">
            <a:extLst>
              <a:ext uri="{FF2B5EF4-FFF2-40B4-BE49-F238E27FC236}">
                <a16:creationId xmlns:a16="http://schemas.microsoft.com/office/drawing/2014/main" id="{AC7DFAF4-B504-41B9-BCA4-D55C7F66963A}"/>
              </a:ext>
            </a:extLst>
          </p:cNvPr>
          <p:cNvPicPr>
            <a:picLocks noGrp="1" noChangeAspect="1"/>
          </p:cNvPicPr>
          <p:nvPr>
            <p:ph idx="1"/>
          </p:nvPr>
        </p:nvPicPr>
        <p:blipFill>
          <a:blip r:embed="rId3"/>
          <a:stretch>
            <a:fillRect/>
          </a:stretch>
        </p:blipFill>
        <p:spPr>
          <a:xfrm>
            <a:off x="2286000" y="1846263"/>
            <a:ext cx="6969443" cy="4479649"/>
          </a:xfrm>
          <a:prstGeom prst="rect">
            <a:avLst/>
          </a:prstGeom>
        </p:spPr>
      </p:pic>
    </p:spTree>
    <p:extLst>
      <p:ext uri="{BB962C8B-B14F-4D97-AF65-F5344CB8AC3E}">
        <p14:creationId xmlns:p14="http://schemas.microsoft.com/office/powerpoint/2010/main" val="398304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DC08-A87C-4134-B0FD-EEF34B3BB0BC}"/>
              </a:ext>
            </a:extLst>
          </p:cNvPr>
          <p:cNvSpPr>
            <a:spLocks noGrp="1"/>
          </p:cNvSpPr>
          <p:nvPr>
            <p:ph type="title"/>
          </p:nvPr>
        </p:nvSpPr>
        <p:spPr/>
        <p:txBody>
          <a:bodyPr/>
          <a:lstStyle/>
          <a:p>
            <a:r>
              <a:rPr lang="en-US" dirty="0"/>
              <a:t>How Lasers Work</a:t>
            </a:r>
          </a:p>
        </p:txBody>
      </p:sp>
      <p:pic>
        <p:nvPicPr>
          <p:cNvPr id="4" name="Content Placeholder 3">
            <a:extLst>
              <a:ext uri="{FF2B5EF4-FFF2-40B4-BE49-F238E27FC236}">
                <a16:creationId xmlns:a16="http://schemas.microsoft.com/office/drawing/2014/main" id="{04D90E4A-1F90-47DF-AA1C-AFA802232D2D}"/>
              </a:ext>
            </a:extLst>
          </p:cNvPr>
          <p:cNvPicPr>
            <a:picLocks noGrp="1" noChangeAspect="1"/>
          </p:cNvPicPr>
          <p:nvPr>
            <p:ph idx="1"/>
          </p:nvPr>
        </p:nvPicPr>
        <p:blipFill>
          <a:blip r:embed="rId3"/>
          <a:stretch>
            <a:fillRect/>
          </a:stretch>
        </p:blipFill>
        <p:spPr>
          <a:xfrm>
            <a:off x="304800" y="1905000"/>
            <a:ext cx="6324600" cy="4106408"/>
          </a:xfrm>
          <a:prstGeom prst="rect">
            <a:avLst/>
          </a:prstGeom>
        </p:spPr>
      </p:pic>
      <p:sp>
        <p:nvSpPr>
          <p:cNvPr id="5" name="TextBox 4">
            <a:extLst>
              <a:ext uri="{FF2B5EF4-FFF2-40B4-BE49-F238E27FC236}">
                <a16:creationId xmlns:a16="http://schemas.microsoft.com/office/drawing/2014/main" id="{C3B7AA3C-9A7B-4140-AFC5-1CCFEA19A8BF}"/>
              </a:ext>
            </a:extLst>
          </p:cNvPr>
          <p:cNvSpPr txBox="1"/>
          <p:nvPr/>
        </p:nvSpPr>
        <p:spPr>
          <a:xfrm>
            <a:off x="7086600" y="1934308"/>
            <a:ext cx="4572000" cy="4401205"/>
          </a:xfrm>
          <a:prstGeom prst="rect">
            <a:avLst/>
          </a:prstGeom>
          <a:noFill/>
        </p:spPr>
        <p:txBody>
          <a:bodyPr wrap="square" rtlCol="0">
            <a:spAutoFit/>
          </a:bodyPr>
          <a:lstStyle/>
          <a:p>
            <a:pPr marL="342900" indent="-342900">
              <a:buAutoNum type="arabicPeriod"/>
            </a:pPr>
            <a:r>
              <a:rPr lang="en-US" sz="2800" dirty="0"/>
              <a:t>Pumping</a:t>
            </a:r>
          </a:p>
          <a:p>
            <a:pPr marL="342900" indent="-342900">
              <a:buAutoNum type="arabicPeriod"/>
            </a:pPr>
            <a:endParaRPr lang="en-US" sz="2800" dirty="0"/>
          </a:p>
          <a:p>
            <a:pPr marL="342900" indent="-342900">
              <a:buAutoNum type="arabicPeriod"/>
            </a:pPr>
            <a:r>
              <a:rPr lang="en-US" sz="2800" dirty="0"/>
              <a:t>Spontaneous Emission</a:t>
            </a:r>
          </a:p>
          <a:p>
            <a:pPr marL="342900" indent="-342900">
              <a:buAutoNum type="arabicPeriod"/>
            </a:pPr>
            <a:endParaRPr lang="en-US" sz="2800" dirty="0"/>
          </a:p>
          <a:p>
            <a:pPr marL="342900" indent="-342900">
              <a:buAutoNum type="arabicPeriod"/>
            </a:pPr>
            <a:r>
              <a:rPr lang="en-US" sz="2800" dirty="0"/>
              <a:t>Stimulated Emission</a:t>
            </a:r>
          </a:p>
          <a:p>
            <a:endParaRPr lang="en-US" sz="2800" b="1" dirty="0"/>
          </a:p>
          <a:p>
            <a:r>
              <a:rPr lang="en-US" sz="2800" dirty="0"/>
              <a:t>Diode-pumped solid-state lasers(DPSS) use a photodiode for pumping.</a:t>
            </a:r>
          </a:p>
          <a:p>
            <a:pPr marL="342900" indent="-342900">
              <a:buAutoNum type="arabicPeriod"/>
            </a:pPr>
            <a:endParaRPr lang="en-US" sz="2800" dirty="0"/>
          </a:p>
        </p:txBody>
      </p:sp>
    </p:spTree>
    <p:extLst>
      <p:ext uri="{BB962C8B-B14F-4D97-AF65-F5344CB8AC3E}">
        <p14:creationId xmlns:p14="http://schemas.microsoft.com/office/powerpoint/2010/main" val="12024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BD07-FB52-4958-85E8-76DE63AEE866}"/>
              </a:ext>
            </a:extLst>
          </p:cNvPr>
          <p:cNvSpPr>
            <a:spLocks noGrp="1"/>
          </p:cNvSpPr>
          <p:nvPr>
            <p:ph type="title"/>
          </p:nvPr>
        </p:nvSpPr>
        <p:spPr/>
        <p:txBody>
          <a:bodyPr/>
          <a:lstStyle/>
          <a:p>
            <a:r>
              <a:rPr lang="en-US" dirty="0"/>
              <a:t>Laser Options</a:t>
            </a:r>
          </a:p>
        </p:txBody>
      </p:sp>
      <p:pic>
        <p:nvPicPr>
          <p:cNvPr id="8" name="Content Placeholder 7">
            <a:extLst>
              <a:ext uri="{FF2B5EF4-FFF2-40B4-BE49-F238E27FC236}">
                <a16:creationId xmlns:a16="http://schemas.microsoft.com/office/drawing/2014/main" id="{849E6E0F-924C-4CC6-94BD-4B29B4D069F1}"/>
              </a:ext>
            </a:extLst>
          </p:cNvPr>
          <p:cNvPicPr>
            <a:picLocks noGrp="1" noChangeAspect="1"/>
          </p:cNvPicPr>
          <p:nvPr>
            <p:ph idx="1"/>
          </p:nvPr>
        </p:nvPicPr>
        <p:blipFill>
          <a:blip r:embed="rId3"/>
          <a:stretch>
            <a:fillRect/>
          </a:stretch>
        </p:blipFill>
        <p:spPr>
          <a:xfrm>
            <a:off x="1066800" y="2009801"/>
            <a:ext cx="10058400" cy="3777537"/>
          </a:xfrm>
          <a:prstGeom prst="rect">
            <a:avLst/>
          </a:prstGeom>
        </p:spPr>
      </p:pic>
    </p:spTree>
    <p:extLst>
      <p:ext uri="{BB962C8B-B14F-4D97-AF65-F5344CB8AC3E}">
        <p14:creationId xmlns:p14="http://schemas.microsoft.com/office/powerpoint/2010/main" val="17732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CE6B-19FE-4FC5-B172-4B59A3F07AFE}"/>
              </a:ext>
            </a:extLst>
          </p:cNvPr>
          <p:cNvSpPr>
            <a:spLocks noGrp="1"/>
          </p:cNvSpPr>
          <p:nvPr>
            <p:ph type="title"/>
          </p:nvPr>
        </p:nvSpPr>
        <p:spPr/>
        <p:txBody>
          <a:bodyPr/>
          <a:lstStyle/>
          <a:p>
            <a:r>
              <a:rPr lang="en-US" dirty="0"/>
              <a:t>JASCO Spectroscopy Expertise</a:t>
            </a:r>
          </a:p>
        </p:txBody>
      </p:sp>
      <p:pic>
        <p:nvPicPr>
          <p:cNvPr id="19" name="Picture 18">
            <a:extLst>
              <a:ext uri="{FF2B5EF4-FFF2-40B4-BE49-F238E27FC236}">
                <a16:creationId xmlns:a16="http://schemas.microsoft.com/office/drawing/2014/main" id="{E7A87BAA-0BC4-4382-AB6C-274BCFA0A101}"/>
              </a:ext>
            </a:extLst>
          </p:cNvPr>
          <p:cNvPicPr>
            <a:picLocks noChangeAspect="1"/>
          </p:cNvPicPr>
          <p:nvPr/>
        </p:nvPicPr>
        <p:blipFill>
          <a:blip r:embed="rId3"/>
          <a:stretch>
            <a:fillRect/>
          </a:stretch>
        </p:blipFill>
        <p:spPr>
          <a:xfrm>
            <a:off x="1097279" y="2369224"/>
            <a:ext cx="9307961" cy="4106251"/>
          </a:xfrm>
          <a:prstGeom prst="rect">
            <a:avLst/>
          </a:prstGeom>
        </p:spPr>
      </p:pic>
      <p:sp>
        <p:nvSpPr>
          <p:cNvPr id="20" name="Rectangle: Rounded Corners 19">
            <a:extLst>
              <a:ext uri="{FF2B5EF4-FFF2-40B4-BE49-F238E27FC236}">
                <a16:creationId xmlns:a16="http://schemas.microsoft.com/office/drawing/2014/main" id="{BC7935DD-6E38-415E-AA0C-CA14BE99B28C}"/>
              </a:ext>
            </a:extLst>
          </p:cNvPr>
          <p:cNvSpPr/>
          <p:nvPr/>
        </p:nvSpPr>
        <p:spPr>
          <a:xfrm>
            <a:off x="1097278" y="1881448"/>
            <a:ext cx="2337501" cy="343688"/>
          </a:xfrm>
          <a:prstGeom prst="roundRect">
            <a:avLst/>
          </a:prstGeom>
          <a:solidFill>
            <a:srgbClr val="00999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FT/IR </a:t>
            </a:r>
          </a:p>
        </p:txBody>
      </p:sp>
      <p:sp>
        <p:nvSpPr>
          <p:cNvPr id="21" name="Rectangle: Rounded Corners 20">
            <a:extLst>
              <a:ext uri="{FF2B5EF4-FFF2-40B4-BE49-F238E27FC236}">
                <a16:creationId xmlns:a16="http://schemas.microsoft.com/office/drawing/2014/main" id="{59B4B9F0-EE7A-47EB-AB72-DAA2B7B27C16}"/>
              </a:ext>
            </a:extLst>
          </p:cNvPr>
          <p:cNvSpPr/>
          <p:nvPr/>
        </p:nvSpPr>
        <p:spPr>
          <a:xfrm>
            <a:off x="1097278" y="4078661"/>
            <a:ext cx="2337501" cy="343688"/>
          </a:xfrm>
          <a:prstGeom prst="roundRect">
            <a:avLst/>
          </a:prstGeom>
          <a:solidFill>
            <a:srgbClr val="00999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 Microscopy</a:t>
            </a:r>
          </a:p>
        </p:txBody>
      </p:sp>
      <p:sp>
        <p:nvSpPr>
          <p:cNvPr id="22" name="Rectangle: Rounded Corners 21">
            <a:extLst>
              <a:ext uri="{FF2B5EF4-FFF2-40B4-BE49-F238E27FC236}">
                <a16:creationId xmlns:a16="http://schemas.microsoft.com/office/drawing/2014/main" id="{398FC4CF-F0B2-4F2E-A1E3-077F9C2B49F3}"/>
              </a:ext>
            </a:extLst>
          </p:cNvPr>
          <p:cNvSpPr/>
          <p:nvPr/>
        </p:nvSpPr>
        <p:spPr>
          <a:xfrm>
            <a:off x="4841903" y="1881448"/>
            <a:ext cx="2337501" cy="343688"/>
          </a:xfrm>
          <a:prstGeom prst="roundRect">
            <a:avLst/>
          </a:prstGeom>
          <a:solidFill>
            <a:srgbClr val="00999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Raman Microscopy</a:t>
            </a:r>
          </a:p>
        </p:txBody>
      </p:sp>
      <p:sp>
        <p:nvSpPr>
          <p:cNvPr id="23" name="Rectangle: Rounded Corners 22">
            <a:extLst>
              <a:ext uri="{FF2B5EF4-FFF2-40B4-BE49-F238E27FC236}">
                <a16:creationId xmlns:a16="http://schemas.microsoft.com/office/drawing/2014/main" id="{612A28D7-562E-4C8D-8183-F1E7B81E4499}"/>
              </a:ext>
            </a:extLst>
          </p:cNvPr>
          <p:cNvSpPr/>
          <p:nvPr/>
        </p:nvSpPr>
        <p:spPr>
          <a:xfrm>
            <a:off x="4927248" y="4078661"/>
            <a:ext cx="2337501" cy="343688"/>
          </a:xfrm>
          <a:prstGeom prst="roundRect">
            <a:avLst/>
          </a:prstGeom>
          <a:solidFill>
            <a:srgbClr val="00999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UV-Vis</a:t>
            </a:r>
          </a:p>
        </p:txBody>
      </p:sp>
      <p:sp>
        <p:nvSpPr>
          <p:cNvPr id="24" name="Rectangle: Rounded Corners 23">
            <a:extLst>
              <a:ext uri="{FF2B5EF4-FFF2-40B4-BE49-F238E27FC236}">
                <a16:creationId xmlns:a16="http://schemas.microsoft.com/office/drawing/2014/main" id="{8E12BA1A-9F6C-4A50-8892-2B5BB2724B60}"/>
              </a:ext>
            </a:extLst>
          </p:cNvPr>
          <p:cNvSpPr/>
          <p:nvPr/>
        </p:nvSpPr>
        <p:spPr>
          <a:xfrm>
            <a:off x="8067739" y="1909204"/>
            <a:ext cx="2337501" cy="343688"/>
          </a:xfrm>
          <a:prstGeom prst="roundRect">
            <a:avLst/>
          </a:prstGeom>
          <a:solidFill>
            <a:srgbClr val="00999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ECD/VCD</a:t>
            </a:r>
          </a:p>
        </p:txBody>
      </p:sp>
      <p:sp>
        <p:nvSpPr>
          <p:cNvPr id="25" name="Rectangle: Rounded Corners 24">
            <a:extLst>
              <a:ext uri="{FF2B5EF4-FFF2-40B4-BE49-F238E27FC236}">
                <a16:creationId xmlns:a16="http://schemas.microsoft.com/office/drawing/2014/main" id="{0F8B3FEE-9932-4BF6-8D0E-DE7FB805AD7F}"/>
              </a:ext>
            </a:extLst>
          </p:cNvPr>
          <p:cNvSpPr/>
          <p:nvPr/>
        </p:nvSpPr>
        <p:spPr>
          <a:xfrm>
            <a:off x="8067738" y="4078661"/>
            <a:ext cx="2337501" cy="343688"/>
          </a:xfrm>
          <a:prstGeom prst="roundRect">
            <a:avLst/>
          </a:prstGeom>
          <a:solidFill>
            <a:srgbClr val="00999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Fluorimetry</a:t>
            </a:r>
          </a:p>
        </p:txBody>
      </p:sp>
    </p:spTree>
    <p:extLst>
      <p:ext uri="{BB962C8B-B14F-4D97-AF65-F5344CB8AC3E}">
        <p14:creationId xmlns:p14="http://schemas.microsoft.com/office/powerpoint/2010/main" val="339170813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129A-2BC1-40E0-A605-45EAB53A64F9}"/>
              </a:ext>
            </a:extLst>
          </p:cNvPr>
          <p:cNvSpPr>
            <a:spLocks noGrp="1"/>
          </p:cNvSpPr>
          <p:nvPr>
            <p:ph type="title"/>
          </p:nvPr>
        </p:nvSpPr>
        <p:spPr/>
        <p:txBody>
          <a:bodyPr>
            <a:normAutofit/>
          </a:bodyPr>
          <a:lstStyle/>
          <a:p>
            <a:r>
              <a:rPr lang="en-US" dirty="0"/>
              <a:t>Fluorescence Avoidance By Laser Type</a:t>
            </a:r>
          </a:p>
        </p:txBody>
      </p:sp>
      <p:pic>
        <p:nvPicPr>
          <p:cNvPr id="4" name="Content Placeholder 3">
            <a:extLst>
              <a:ext uri="{FF2B5EF4-FFF2-40B4-BE49-F238E27FC236}">
                <a16:creationId xmlns:a16="http://schemas.microsoft.com/office/drawing/2014/main" id="{7FE3BAC9-7C8C-4C87-88EB-11FACD8721DC}"/>
              </a:ext>
            </a:extLst>
          </p:cNvPr>
          <p:cNvPicPr>
            <a:picLocks noGrp="1" noChangeAspect="1"/>
          </p:cNvPicPr>
          <p:nvPr>
            <p:ph idx="1"/>
          </p:nvPr>
        </p:nvPicPr>
        <p:blipFill>
          <a:blip r:embed="rId3"/>
          <a:stretch>
            <a:fillRect/>
          </a:stretch>
        </p:blipFill>
        <p:spPr>
          <a:xfrm>
            <a:off x="1096963" y="2220818"/>
            <a:ext cx="10058400" cy="3273615"/>
          </a:xfrm>
          <a:prstGeom prst="rect">
            <a:avLst/>
          </a:prstGeom>
        </p:spPr>
      </p:pic>
    </p:spTree>
    <p:extLst>
      <p:ext uri="{BB962C8B-B14F-4D97-AF65-F5344CB8AC3E}">
        <p14:creationId xmlns:p14="http://schemas.microsoft.com/office/powerpoint/2010/main" val="279077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33CF-CF45-4123-9D17-9C43CCC7423F}"/>
              </a:ext>
            </a:extLst>
          </p:cNvPr>
          <p:cNvSpPr>
            <a:spLocks noGrp="1"/>
          </p:cNvSpPr>
          <p:nvPr>
            <p:ph type="title"/>
          </p:nvPr>
        </p:nvSpPr>
        <p:spPr/>
        <p:txBody>
          <a:bodyPr/>
          <a:lstStyle/>
          <a:p>
            <a:r>
              <a:rPr lang="en-US" dirty="0"/>
              <a:t>A Note About Laser Safety</a:t>
            </a:r>
          </a:p>
        </p:txBody>
      </p:sp>
      <p:sp>
        <p:nvSpPr>
          <p:cNvPr id="3" name="Content Placeholder 2">
            <a:extLst>
              <a:ext uri="{FF2B5EF4-FFF2-40B4-BE49-F238E27FC236}">
                <a16:creationId xmlns:a16="http://schemas.microsoft.com/office/drawing/2014/main" id="{681B6215-7D60-42AB-9F06-768390162EA4}"/>
              </a:ext>
            </a:extLst>
          </p:cNvPr>
          <p:cNvSpPr>
            <a:spLocks noGrp="1"/>
          </p:cNvSpPr>
          <p:nvPr>
            <p:ph idx="1"/>
          </p:nvPr>
        </p:nvSpPr>
        <p:spPr>
          <a:xfrm>
            <a:off x="1097280" y="2118689"/>
            <a:ext cx="7552450" cy="4227520"/>
          </a:xfrm>
        </p:spPr>
        <p:txBody>
          <a:bodyPr>
            <a:normAutofit/>
          </a:bodyPr>
          <a:lstStyle/>
          <a:p>
            <a:pPr>
              <a:buFont typeface="Wingdings" panose="05000000000000000000" pitchFamily="2" charset="2"/>
              <a:buChar char="v"/>
            </a:pPr>
            <a:r>
              <a:rPr lang="en-US" sz="2100" b="1" dirty="0">
                <a:solidFill>
                  <a:srgbClr val="00B050"/>
                </a:solidFill>
                <a:latin typeface="Calibri" panose="020F0502020204030204" pitchFamily="34" charset="0"/>
                <a:cs typeface="Calibri" panose="020F0502020204030204" pitchFamily="34" charset="0"/>
              </a:rPr>
              <a:t> A human eye can see ~390 – 700 nm. </a:t>
            </a:r>
            <a:r>
              <a:rPr lang="en-US" dirty="0">
                <a:latin typeface="Calibri" panose="020F0502020204030204" pitchFamily="34" charset="0"/>
                <a:cs typeface="Calibri" panose="020F0502020204030204" pitchFamily="34" charset="0"/>
              </a:rPr>
              <a:t>Higher or lower energy cannot be seen, causing a two-fold problem:</a:t>
            </a:r>
          </a:p>
          <a:p>
            <a:pPr lvl="1">
              <a:buFont typeface="Wingdings" panose="05000000000000000000" pitchFamily="2" charset="2"/>
              <a:buChar char="v"/>
            </a:pPr>
            <a:r>
              <a:rPr lang="en-US" dirty="0">
                <a:latin typeface="Calibri" panose="020F0502020204030204" pitchFamily="34" charset="0"/>
                <a:cs typeface="Calibri" panose="020F0502020204030204" pitchFamily="34" charset="0"/>
              </a:rPr>
              <a:t> Cannot know location/state of the laser.</a:t>
            </a:r>
          </a:p>
          <a:p>
            <a:pPr lvl="1">
              <a:buFont typeface="Wingdings" panose="05000000000000000000" pitchFamily="2" charset="2"/>
              <a:buChar char="v"/>
            </a:pPr>
            <a:r>
              <a:rPr lang="en-US" dirty="0">
                <a:latin typeface="Calibri" panose="020F0502020204030204" pitchFamily="34" charset="0"/>
                <a:cs typeface="Calibri" panose="020F0502020204030204" pitchFamily="34" charset="0"/>
              </a:rPr>
              <a:t> Dilated pupils gather more light, causing more damage.</a:t>
            </a:r>
          </a:p>
          <a:p>
            <a:pPr>
              <a:buFont typeface="Wingdings" panose="05000000000000000000" pitchFamily="2" charset="2"/>
              <a:buChar char="v"/>
            </a:pPr>
            <a:r>
              <a:rPr lang="en-US" b="1" dirty="0">
                <a:solidFill>
                  <a:srgbClr val="00B050"/>
                </a:solidFill>
                <a:latin typeface="Calibri" panose="020F0502020204030204" pitchFamily="34" charset="0"/>
                <a:cs typeface="Calibri" panose="020F0502020204030204" pitchFamily="34" charset="0"/>
              </a:rPr>
              <a:t> Without laser safety enclosure Class 3B</a:t>
            </a:r>
            <a:r>
              <a:rPr lang="en-US" dirty="0">
                <a:latin typeface="Calibri" panose="020F0502020204030204" pitchFamily="34" charset="0"/>
                <a:cs typeface="Calibri" panose="020F0502020204030204" pitchFamily="34" charset="0"/>
              </a:rPr>
              <a:t>– not compliant independently. Require:</a:t>
            </a:r>
          </a:p>
          <a:p>
            <a:pPr lvl="1">
              <a:buFont typeface="Wingdings" panose="05000000000000000000" pitchFamily="2" charset="2"/>
              <a:buChar char="v"/>
            </a:pPr>
            <a:r>
              <a:rPr lang="en-US" dirty="0">
                <a:latin typeface="Calibri" panose="020F0502020204030204" pitchFamily="34" charset="0"/>
                <a:cs typeface="Calibri" panose="020F0502020204030204" pitchFamily="34" charset="0"/>
              </a:rPr>
              <a:t> Laser safety training for all users.</a:t>
            </a:r>
          </a:p>
          <a:p>
            <a:pPr lvl="1">
              <a:buFont typeface="Wingdings" panose="05000000000000000000" pitchFamily="2" charset="2"/>
              <a:buChar char="v"/>
            </a:pPr>
            <a:r>
              <a:rPr lang="en-US" dirty="0">
                <a:latin typeface="Calibri" panose="020F0502020204030204" pitchFamily="34" charset="0"/>
                <a:cs typeface="Calibri" panose="020F0502020204030204" pitchFamily="34" charset="0"/>
              </a:rPr>
              <a:t> Special signage for laboratories.</a:t>
            </a:r>
          </a:p>
          <a:p>
            <a:pPr lvl="1">
              <a:buFont typeface="Wingdings" panose="05000000000000000000" pitchFamily="2" charset="2"/>
              <a:buChar char="v"/>
            </a:pPr>
            <a:r>
              <a:rPr lang="en-US" dirty="0">
                <a:latin typeface="Calibri" panose="020F0502020204030204" pitchFamily="34" charset="0"/>
                <a:cs typeface="Calibri" panose="020F0502020204030204" pitchFamily="34" charset="0"/>
              </a:rPr>
              <a:t> Laser Safety goggles.</a:t>
            </a:r>
            <a:r>
              <a:rPr lang="en-US" b="1" dirty="0">
                <a:solidFill>
                  <a:srgbClr val="00B050"/>
                </a:solidFill>
                <a:latin typeface="Calibri" panose="020F0502020204030204" pitchFamily="34" charset="0"/>
                <a:cs typeface="Calibri" panose="020F0502020204030204" pitchFamily="34" charset="0"/>
              </a:rPr>
              <a:t> </a:t>
            </a:r>
          </a:p>
          <a:p>
            <a:pPr>
              <a:buFont typeface="Wingdings" panose="05000000000000000000" pitchFamily="2" charset="2"/>
              <a:buChar char="v"/>
            </a:pPr>
            <a:r>
              <a:rPr lang="en-US" b="1" dirty="0">
                <a:solidFill>
                  <a:srgbClr val="00B050"/>
                </a:solidFill>
                <a:latin typeface="Calibri" panose="020F0502020204030204" pitchFamily="34" charset="0"/>
                <a:cs typeface="Calibri" panose="020F0502020204030204" pitchFamily="34" charset="0"/>
              </a:rPr>
              <a:t> With laser safety enclosure: Class 1</a:t>
            </a:r>
            <a:r>
              <a:rPr lang="en-US" dirty="0">
                <a:latin typeface="Calibri" panose="020F0502020204030204" pitchFamily="34" charset="0"/>
                <a:cs typeface="Calibri" panose="020F0502020204030204" pitchFamily="34" charset="0"/>
              </a:rPr>
              <a:t>– EHS complaint.</a:t>
            </a:r>
          </a:p>
          <a:p>
            <a:pPr>
              <a:buFont typeface="Wingdings" panose="05000000000000000000" pitchFamily="2" charset="2"/>
              <a:buChar char="v"/>
            </a:pPr>
            <a:r>
              <a:rPr lang="en-US" sz="2100" b="1" dirty="0">
                <a:solidFill>
                  <a:srgbClr val="00B050"/>
                </a:solidFill>
                <a:latin typeface="Calibri" panose="020F0502020204030204" pitchFamily="34" charset="0"/>
                <a:cs typeface="Calibri" panose="020F0502020204030204" pitchFamily="34" charset="0"/>
              </a:rPr>
              <a:t> Safety interlocks</a:t>
            </a:r>
            <a:r>
              <a:rPr lang="en-US" dirty="0">
                <a:latin typeface="Calibri" panose="020F0502020204030204" pitchFamily="34" charset="0"/>
                <a:cs typeface="Calibri" panose="020F0502020204030204" pitchFamily="34" charset="0"/>
              </a:rPr>
              <a:t> in enclosure prevent active lasing while the cover is open.</a:t>
            </a:r>
          </a:p>
          <a:p>
            <a:pPr lvl="1">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437835BE-D2C9-4591-9F6C-AAF36DF9290C}"/>
              </a:ext>
            </a:extLst>
          </p:cNvPr>
          <p:cNvPicPr>
            <a:picLocks noChangeAspect="1"/>
          </p:cNvPicPr>
          <p:nvPr/>
        </p:nvPicPr>
        <p:blipFill>
          <a:blip r:embed="rId3"/>
          <a:stretch>
            <a:fillRect/>
          </a:stretch>
        </p:blipFill>
        <p:spPr>
          <a:xfrm>
            <a:off x="8867084" y="2227996"/>
            <a:ext cx="2288596" cy="1716447"/>
          </a:xfrm>
          <a:prstGeom prst="rect">
            <a:avLst/>
          </a:prstGeom>
        </p:spPr>
      </p:pic>
      <p:sp>
        <p:nvSpPr>
          <p:cNvPr id="5" name="TextBox 4">
            <a:extLst>
              <a:ext uri="{FF2B5EF4-FFF2-40B4-BE49-F238E27FC236}">
                <a16:creationId xmlns:a16="http://schemas.microsoft.com/office/drawing/2014/main" id="{3B1F70D1-0C59-4033-AE43-616B072B9467}"/>
              </a:ext>
            </a:extLst>
          </p:cNvPr>
          <p:cNvSpPr txBox="1"/>
          <p:nvPr/>
        </p:nvSpPr>
        <p:spPr>
          <a:xfrm>
            <a:off x="8680971" y="4463058"/>
            <a:ext cx="2660822" cy="738664"/>
          </a:xfrm>
          <a:prstGeom prst="rect">
            <a:avLst/>
          </a:prstGeom>
          <a:noFill/>
        </p:spPr>
        <p:txBody>
          <a:bodyPr wrap="square" rtlCol="0">
            <a:spAutoFit/>
          </a:bodyPr>
          <a:lstStyle/>
          <a:p>
            <a:r>
              <a:rPr lang="en-US" sz="1400" dirty="0"/>
              <a:t>2004 LANL - undergraduate lab accident – accidental YAG laser exposure – Retina image.</a:t>
            </a:r>
          </a:p>
        </p:txBody>
      </p:sp>
    </p:spTree>
    <p:extLst>
      <p:ext uri="{BB962C8B-B14F-4D97-AF65-F5344CB8AC3E}">
        <p14:creationId xmlns:p14="http://schemas.microsoft.com/office/powerpoint/2010/main" val="301370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BE22-E41D-4220-9435-7F7581F8A40C}"/>
              </a:ext>
            </a:extLst>
          </p:cNvPr>
          <p:cNvSpPr>
            <a:spLocks noGrp="1"/>
          </p:cNvSpPr>
          <p:nvPr>
            <p:ph type="title"/>
          </p:nvPr>
        </p:nvSpPr>
        <p:spPr/>
        <p:txBody>
          <a:bodyPr/>
          <a:lstStyle/>
          <a:p>
            <a:r>
              <a:rPr lang="en-US" dirty="0"/>
              <a:t>Calibration – Neon Lamp or Polystyrene Internal Standards</a:t>
            </a:r>
          </a:p>
        </p:txBody>
      </p:sp>
      <p:sp>
        <p:nvSpPr>
          <p:cNvPr id="3" name="Content Placeholder 2">
            <a:extLst>
              <a:ext uri="{FF2B5EF4-FFF2-40B4-BE49-F238E27FC236}">
                <a16:creationId xmlns:a16="http://schemas.microsoft.com/office/drawing/2014/main" id="{551D61F7-BE34-4BD2-8938-829F4205902E}"/>
              </a:ext>
            </a:extLst>
          </p:cNvPr>
          <p:cNvSpPr>
            <a:spLocks noGrp="1"/>
          </p:cNvSpPr>
          <p:nvPr>
            <p:ph idx="1"/>
          </p:nvPr>
        </p:nvSpPr>
        <p:spPr>
          <a:xfrm>
            <a:off x="1066800" y="1828800"/>
            <a:ext cx="10058400" cy="4495800"/>
          </a:xfrm>
        </p:spPr>
        <p:txBody>
          <a:bodyPr>
            <a:normAutofit/>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 Since Raman measures the difference between the incident radiation (laser) and Stokes shift wavelengths, response linearity and laser peak position are important for spectral resolution and wavenumber accuracy. A 0.1 nm shift is about 4 cm</a:t>
            </a:r>
            <a:r>
              <a:rPr lang="en-US" baseline="30000" dirty="0"/>
              <a:t>-1</a:t>
            </a:r>
          </a:p>
          <a:p>
            <a:pPr>
              <a:buFont typeface="Wingdings" panose="05000000000000000000" pitchFamily="2" charset="2"/>
              <a:buChar char="v"/>
            </a:pPr>
            <a:endParaRPr lang="en-US" dirty="0"/>
          </a:p>
          <a:p>
            <a:pPr>
              <a:buFont typeface="Wingdings" panose="05000000000000000000" pitchFamily="2" charset="2"/>
              <a:buChar char="v"/>
            </a:pPr>
            <a:r>
              <a:rPr lang="en-US" dirty="0"/>
              <a:t>  For a routine check a polypropylene, silicon, or diamond standard can be used. Calibration standards need to have a sharp, well defined peak.</a:t>
            </a:r>
          </a:p>
          <a:p>
            <a:pPr>
              <a:buFont typeface="Wingdings" panose="05000000000000000000" pitchFamily="2" charset="2"/>
              <a:buChar char="v"/>
            </a:pPr>
            <a:endParaRPr lang="en-US" dirty="0"/>
          </a:p>
          <a:p>
            <a:pPr>
              <a:buFont typeface="Wingdings" panose="05000000000000000000" pitchFamily="2" charset="2"/>
              <a:buChar char="v"/>
            </a:pPr>
            <a:r>
              <a:rPr lang="en-US" dirty="0"/>
              <a:t>  Internal Neon lamp gives multiple spectral lines to calibrate the signal.  For true calibration you need 3+ data point (5 ideal).</a:t>
            </a:r>
          </a:p>
        </p:txBody>
      </p:sp>
    </p:spTree>
    <p:extLst>
      <p:ext uri="{BB962C8B-B14F-4D97-AF65-F5344CB8AC3E}">
        <p14:creationId xmlns:p14="http://schemas.microsoft.com/office/powerpoint/2010/main" val="9921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998B-EF25-4E74-82F5-1E1D3B6EA68E}"/>
              </a:ext>
            </a:extLst>
          </p:cNvPr>
          <p:cNvSpPr>
            <a:spLocks noGrp="1"/>
          </p:cNvSpPr>
          <p:nvPr>
            <p:ph type="title"/>
          </p:nvPr>
        </p:nvSpPr>
        <p:spPr/>
        <p:txBody>
          <a:bodyPr/>
          <a:lstStyle/>
          <a:p>
            <a:r>
              <a:rPr lang="en-US" dirty="0"/>
              <a:t>Raman Optical Configuration</a:t>
            </a:r>
          </a:p>
        </p:txBody>
      </p:sp>
      <p:pic>
        <p:nvPicPr>
          <p:cNvPr id="6" name="Content Placeholder 5">
            <a:extLst>
              <a:ext uri="{FF2B5EF4-FFF2-40B4-BE49-F238E27FC236}">
                <a16:creationId xmlns:a16="http://schemas.microsoft.com/office/drawing/2014/main" id="{AC7DFAF4-B504-41B9-BCA4-D55C7F66963A}"/>
              </a:ext>
            </a:extLst>
          </p:cNvPr>
          <p:cNvPicPr>
            <a:picLocks noGrp="1" noChangeAspect="1"/>
          </p:cNvPicPr>
          <p:nvPr>
            <p:ph idx="1"/>
          </p:nvPr>
        </p:nvPicPr>
        <p:blipFill>
          <a:blip r:embed="rId3"/>
          <a:stretch>
            <a:fillRect/>
          </a:stretch>
        </p:blipFill>
        <p:spPr>
          <a:xfrm>
            <a:off x="2286000" y="1846263"/>
            <a:ext cx="6969443" cy="4479649"/>
          </a:xfrm>
          <a:prstGeom prst="rect">
            <a:avLst/>
          </a:prstGeom>
        </p:spPr>
      </p:pic>
    </p:spTree>
    <p:extLst>
      <p:ext uri="{BB962C8B-B14F-4D97-AF65-F5344CB8AC3E}">
        <p14:creationId xmlns:p14="http://schemas.microsoft.com/office/powerpoint/2010/main" val="6361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864C-F560-42B0-ABA0-070087239313}"/>
              </a:ext>
            </a:extLst>
          </p:cNvPr>
          <p:cNvSpPr>
            <a:spLocks noGrp="1"/>
          </p:cNvSpPr>
          <p:nvPr>
            <p:ph type="title"/>
          </p:nvPr>
        </p:nvSpPr>
        <p:spPr>
          <a:xfrm>
            <a:off x="1097280" y="286603"/>
            <a:ext cx="10058400" cy="1450757"/>
          </a:xfrm>
        </p:spPr>
        <p:txBody>
          <a:bodyPr/>
          <a:lstStyle/>
          <a:p>
            <a:r>
              <a:rPr lang="en-US" dirty="0"/>
              <a:t>Objective Lens Selection</a:t>
            </a:r>
          </a:p>
        </p:txBody>
      </p:sp>
      <p:pic>
        <p:nvPicPr>
          <p:cNvPr id="42" name="Content Placeholder 41">
            <a:extLst>
              <a:ext uri="{FF2B5EF4-FFF2-40B4-BE49-F238E27FC236}">
                <a16:creationId xmlns:a16="http://schemas.microsoft.com/office/drawing/2014/main" id="{64F67FB1-F53D-461E-8C14-1D45C93F160A}"/>
              </a:ext>
            </a:extLst>
          </p:cNvPr>
          <p:cNvPicPr>
            <a:picLocks noGrp="1" noChangeAspect="1"/>
          </p:cNvPicPr>
          <p:nvPr>
            <p:ph idx="1"/>
          </p:nvPr>
        </p:nvPicPr>
        <p:blipFill rotWithShape="1">
          <a:blip r:embed="rId3"/>
          <a:srcRect r="33879"/>
          <a:stretch/>
        </p:blipFill>
        <p:spPr>
          <a:xfrm>
            <a:off x="765809" y="1737360"/>
            <a:ext cx="5341621" cy="4503737"/>
          </a:xfrm>
          <a:prstGeom prst="rect">
            <a:avLst/>
          </a:prstGeom>
        </p:spPr>
      </p:pic>
      <p:sp>
        <p:nvSpPr>
          <p:cNvPr id="4" name="TextBox 3">
            <a:extLst>
              <a:ext uri="{FF2B5EF4-FFF2-40B4-BE49-F238E27FC236}">
                <a16:creationId xmlns:a16="http://schemas.microsoft.com/office/drawing/2014/main" id="{7DC13289-B900-4629-A669-9DD47504B91E}"/>
              </a:ext>
            </a:extLst>
          </p:cNvPr>
          <p:cNvSpPr txBox="1"/>
          <p:nvPr/>
        </p:nvSpPr>
        <p:spPr>
          <a:xfrm>
            <a:off x="6858000" y="2057400"/>
            <a:ext cx="4876800" cy="4154984"/>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NA stands for numerical aperture and related to the angle of incidence of the beam waist.</a:t>
            </a:r>
          </a:p>
          <a:p>
            <a:pPr marL="285750" indent="-285750">
              <a:buFont typeface="Wingdings" panose="05000000000000000000" pitchFamily="2" charset="2"/>
              <a:buChar char="v"/>
            </a:pPr>
            <a:endParaRPr lang="en-US" sz="2400" b="1" dirty="0"/>
          </a:p>
          <a:p>
            <a:pPr marL="285750" indent="-285750">
              <a:buFont typeface="Wingdings" panose="05000000000000000000" pitchFamily="2" charset="2"/>
              <a:buChar char="v"/>
            </a:pPr>
            <a:r>
              <a:rPr lang="en-US" sz="2400" dirty="0"/>
              <a:t>Different objectives collect a different amount of light.</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Since Raman is a weakly scattering technique high NAs are desirable.</a:t>
            </a:r>
          </a:p>
        </p:txBody>
      </p:sp>
    </p:spTree>
    <p:extLst>
      <p:ext uri="{BB962C8B-B14F-4D97-AF65-F5344CB8AC3E}">
        <p14:creationId xmlns:p14="http://schemas.microsoft.com/office/powerpoint/2010/main" val="384558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864C-F560-42B0-ABA0-070087239313}"/>
              </a:ext>
            </a:extLst>
          </p:cNvPr>
          <p:cNvSpPr>
            <a:spLocks noGrp="1"/>
          </p:cNvSpPr>
          <p:nvPr>
            <p:ph type="title"/>
          </p:nvPr>
        </p:nvSpPr>
        <p:spPr>
          <a:xfrm>
            <a:off x="1097280" y="286603"/>
            <a:ext cx="10058400" cy="1450757"/>
          </a:xfrm>
        </p:spPr>
        <p:txBody>
          <a:bodyPr/>
          <a:lstStyle/>
          <a:p>
            <a:r>
              <a:rPr lang="en-US" dirty="0"/>
              <a:t>Beam Waist and Spatial Resolution</a:t>
            </a:r>
          </a:p>
        </p:txBody>
      </p:sp>
      <p:pic>
        <p:nvPicPr>
          <p:cNvPr id="42" name="Content Placeholder 41">
            <a:extLst>
              <a:ext uri="{FF2B5EF4-FFF2-40B4-BE49-F238E27FC236}">
                <a16:creationId xmlns:a16="http://schemas.microsoft.com/office/drawing/2014/main" id="{64F67FB1-F53D-461E-8C14-1D45C93F160A}"/>
              </a:ext>
            </a:extLst>
          </p:cNvPr>
          <p:cNvPicPr>
            <a:picLocks noGrp="1" noChangeAspect="1"/>
          </p:cNvPicPr>
          <p:nvPr>
            <p:ph idx="1"/>
          </p:nvPr>
        </p:nvPicPr>
        <p:blipFill rotWithShape="1">
          <a:blip r:embed="rId3"/>
          <a:srcRect l="66121" t="34177" b="25347"/>
          <a:stretch/>
        </p:blipFill>
        <p:spPr>
          <a:xfrm>
            <a:off x="0" y="1830319"/>
            <a:ext cx="4800600" cy="3197362"/>
          </a:xfrm>
          <a:prstGeom prst="rect">
            <a:avLst/>
          </a:prstGeom>
        </p:spPr>
      </p:pic>
      <p:pic>
        <p:nvPicPr>
          <p:cNvPr id="3" name="Picture 2">
            <a:extLst>
              <a:ext uri="{FF2B5EF4-FFF2-40B4-BE49-F238E27FC236}">
                <a16:creationId xmlns:a16="http://schemas.microsoft.com/office/drawing/2014/main" id="{170FC831-A20E-4D46-BEA4-E378A36911A9}"/>
              </a:ext>
            </a:extLst>
          </p:cNvPr>
          <p:cNvPicPr>
            <a:picLocks noChangeAspect="1"/>
          </p:cNvPicPr>
          <p:nvPr/>
        </p:nvPicPr>
        <p:blipFill rotWithShape="1">
          <a:blip r:embed="rId4"/>
          <a:srcRect t="60579"/>
          <a:stretch/>
        </p:blipFill>
        <p:spPr>
          <a:xfrm>
            <a:off x="5867400" y="2611288"/>
            <a:ext cx="5537308" cy="2362200"/>
          </a:xfrm>
          <a:prstGeom prst="rect">
            <a:avLst/>
          </a:prstGeom>
        </p:spPr>
      </p:pic>
      <p:sp>
        <p:nvSpPr>
          <p:cNvPr id="4" name="TextBox 3">
            <a:extLst>
              <a:ext uri="{FF2B5EF4-FFF2-40B4-BE49-F238E27FC236}">
                <a16:creationId xmlns:a16="http://schemas.microsoft.com/office/drawing/2014/main" id="{33EDE709-69D3-4FE8-BB73-E5D3EEE0D9C7}"/>
              </a:ext>
            </a:extLst>
          </p:cNvPr>
          <p:cNvSpPr txBox="1"/>
          <p:nvPr/>
        </p:nvSpPr>
        <p:spPr>
          <a:xfrm>
            <a:off x="1292845" y="5378389"/>
            <a:ext cx="9843785" cy="523220"/>
          </a:xfrm>
          <a:prstGeom prst="rect">
            <a:avLst/>
          </a:prstGeom>
          <a:noFill/>
        </p:spPr>
        <p:txBody>
          <a:bodyPr wrap="none" rtlCol="0">
            <a:spAutoFit/>
          </a:bodyPr>
          <a:lstStyle/>
          <a:p>
            <a:r>
              <a:rPr lang="en-US" sz="2800" dirty="0"/>
              <a:t>Spatial Resolution is dependent on both NA and wavelength.</a:t>
            </a:r>
          </a:p>
        </p:txBody>
      </p:sp>
    </p:spTree>
    <p:extLst>
      <p:ext uri="{BB962C8B-B14F-4D97-AF65-F5344CB8AC3E}">
        <p14:creationId xmlns:p14="http://schemas.microsoft.com/office/powerpoint/2010/main" val="1384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998B-EF25-4E74-82F5-1E1D3B6EA68E}"/>
              </a:ext>
            </a:extLst>
          </p:cNvPr>
          <p:cNvSpPr>
            <a:spLocks noGrp="1"/>
          </p:cNvSpPr>
          <p:nvPr>
            <p:ph type="title"/>
          </p:nvPr>
        </p:nvSpPr>
        <p:spPr/>
        <p:txBody>
          <a:bodyPr/>
          <a:lstStyle/>
          <a:p>
            <a:r>
              <a:rPr lang="en-US" dirty="0"/>
              <a:t>Raman Optical Configuration</a:t>
            </a:r>
          </a:p>
        </p:txBody>
      </p:sp>
      <p:pic>
        <p:nvPicPr>
          <p:cNvPr id="6" name="Content Placeholder 5">
            <a:extLst>
              <a:ext uri="{FF2B5EF4-FFF2-40B4-BE49-F238E27FC236}">
                <a16:creationId xmlns:a16="http://schemas.microsoft.com/office/drawing/2014/main" id="{AC7DFAF4-B504-41B9-BCA4-D55C7F66963A}"/>
              </a:ext>
            </a:extLst>
          </p:cNvPr>
          <p:cNvPicPr>
            <a:picLocks noGrp="1" noChangeAspect="1"/>
          </p:cNvPicPr>
          <p:nvPr>
            <p:ph idx="1"/>
          </p:nvPr>
        </p:nvPicPr>
        <p:blipFill>
          <a:blip r:embed="rId3"/>
          <a:stretch>
            <a:fillRect/>
          </a:stretch>
        </p:blipFill>
        <p:spPr>
          <a:xfrm>
            <a:off x="2286000" y="1846263"/>
            <a:ext cx="6969443" cy="4479649"/>
          </a:xfrm>
          <a:prstGeom prst="rect">
            <a:avLst/>
          </a:prstGeom>
        </p:spPr>
      </p:pic>
    </p:spTree>
    <p:extLst>
      <p:ext uri="{BB962C8B-B14F-4D97-AF65-F5344CB8AC3E}">
        <p14:creationId xmlns:p14="http://schemas.microsoft.com/office/powerpoint/2010/main" val="67115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9BB753-3A4F-4AEF-A10F-49EABABFD645}"/>
              </a:ext>
            </a:extLst>
          </p:cNvPr>
          <p:cNvPicPr>
            <a:picLocks noChangeAspect="1"/>
          </p:cNvPicPr>
          <p:nvPr/>
        </p:nvPicPr>
        <p:blipFill>
          <a:blip r:embed="rId3"/>
          <a:stretch>
            <a:fillRect/>
          </a:stretch>
        </p:blipFill>
        <p:spPr>
          <a:xfrm>
            <a:off x="628624" y="1755503"/>
            <a:ext cx="6096528" cy="4529721"/>
          </a:xfrm>
          <a:prstGeom prst="rect">
            <a:avLst/>
          </a:prstGeom>
        </p:spPr>
      </p:pic>
      <p:sp>
        <p:nvSpPr>
          <p:cNvPr id="2" name="Title 1">
            <a:extLst>
              <a:ext uri="{FF2B5EF4-FFF2-40B4-BE49-F238E27FC236}">
                <a16:creationId xmlns:a16="http://schemas.microsoft.com/office/drawing/2014/main" id="{B48AB392-D3E9-4B52-971F-B2D7EAF1EDD2}"/>
              </a:ext>
            </a:extLst>
          </p:cNvPr>
          <p:cNvSpPr>
            <a:spLocks noGrp="1"/>
          </p:cNvSpPr>
          <p:nvPr>
            <p:ph type="title"/>
          </p:nvPr>
        </p:nvSpPr>
        <p:spPr/>
        <p:txBody>
          <a:bodyPr/>
          <a:lstStyle/>
          <a:p>
            <a:r>
              <a:rPr lang="en-US" dirty="0"/>
              <a:t>Filter Selection – Why Filters</a:t>
            </a:r>
          </a:p>
        </p:txBody>
      </p:sp>
      <p:sp>
        <p:nvSpPr>
          <p:cNvPr id="5" name="Rectangle 4">
            <a:extLst>
              <a:ext uri="{FF2B5EF4-FFF2-40B4-BE49-F238E27FC236}">
                <a16:creationId xmlns:a16="http://schemas.microsoft.com/office/drawing/2014/main" id="{38D6D324-7393-49A7-A69C-108E24C7B11B}"/>
              </a:ext>
            </a:extLst>
          </p:cNvPr>
          <p:cNvSpPr/>
          <p:nvPr/>
        </p:nvSpPr>
        <p:spPr>
          <a:xfrm>
            <a:off x="3591176" y="3332480"/>
            <a:ext cx="670560" cy="201168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BBB5FB-D5A5-47D7-91C7-C61EC14EA738}"/>
              </a:ext>
            </a:extLst>
          </p:cNvPr>
          <p:cNvSpPr/>
          <p:nvPr/>
        </p:nvSpPr>
        <p:spPr>
          <a:xfrm>
            <a:off x="3667760" y="3530838"/>
            <a:ext cx="2428240" cy="168656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832173-C437-4639-A61F-7E0E06AD70F3}"/>
              </a:ext>
            </a:extLst>
          </p:cNvPr>
          <p:cNvSpPr/>
          <p:nvPr/>
        </p:nvSpPr>
        <p:spPr>
          <a:xfrm>
            <a:off x="3828356" y="3838059"/>
            <a:ext cx="2524760" cy="144272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AA6DF-1905-4E7F-82C3-8334A5F39589}"/>
              </a:ext>
            </a:extLst>
          </p:cNvPr>
          <p:cNvSpPr txBox="1"/>
          <p:nvPr/>
        </p:nvSpPr>
        <p:spPr>
          <a:xfrm>
            <a:off x="6864901" y="2505670"/>
            <a:ext cx="4290779"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a:t>Filters block light from the excitation source (laser) so not to overload the detector.</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Each Wavelength requires it’s own filter.</a:t>
            </a:r>
          </a:p>
        </p:txBody>
      </p:sp>
    </p:spTree>
    <p:extLst>
      <p:ext uri="{BB962C8B-B14F-4D97-AF65-F5344CB8AC3E}">
        <p14:creationId xmlns:p14="http://schemas.microsoft.com/office/powerpoint/2010/main" val="386131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9BB753-3A4F-4AEF-A10F-49EABABFD645}"/>
              </a:ext>
            </a:extLst>
          </p:cNvPr>
          <p:cNvPicPr>
            <a:picLocks noChangeAspect="1"/>
          </p:cNvPicPr>
          <p:nvPr/>
        </p:nvPicPr>
        <p:blipFill>
          <a:blip r:embed="rId3"/>
          <a:stretch>
            <a:fillRect/>
          </a:stretch>
        </p:blipFill>
        <p:spPr>
          <a:xfrm>
            <a:off x="628624" y="1755503"/>
            <a:ext cx="6096528" cy="4529721"/>
          </a:xfrm>
          <a:prstGeom prst="rect">
            <a:avLst/>
          </a:prstGeom>
        </p:spPr>
      </p:pic>
      <p:sp>
        <p:nvSpPr>
          <p:cNvPr id="2" name="Title 1">
            <a:extLst>
              <a:ext uri="{FF2B5EF4-FFF2-40B4-BE49-F238E27FC236}">
                <a16:creationId xmlns:a16="http://schemas.microsoft.com/office/drawing/2014/main" id="{B48AB392-D3E9-4B52-971F-B2D7EAF1EDD2}"/>
              </a:ext>
            </a:extLst>
          </p:cNvPr>
          <p:cNvSpPr>
            <a:spLocks noGrp="1"/>
          </p:cNvSpPr>
          <p:nvPr>
            <p:ph type="title"/>
          </p:nvPr>
        </p:nvSpPr>
        <p:spPr/>
        <p:txBody>
          <a:bodyPr/>
          <a:lstStyle/>
          <a:p>
            <a:r>
              <a:rPr lang="en-US" dirty="0"/>
              <a:t>Filter Selection</a:t>
            </a:r>
          </a:p>
        </p:txBody>
      </p:sp>
      <p:sp>
        <p:nvSpPr>
          <p:cNvPr id="6" name="Rectangle 5">
            <a:extLst>
              <a:ext uri="{FF2B5EF4-FFF2-40B4-BE49-F238E27FC236}">
                <a16:creationId xmlns:a16="http://schemas.microsoft.com/office/drawing/2014/main" id="{EDBBB5FB-D5A5-47D7-91C7-C61EC14EA738}"/>
              </a:ext>
            </a:extLst>
          </p:cNvPr>
          <p:cNvSpPr/>
          <p:nvPr/>
        </p:nvSpPr>
        <p:spPr>
          <a:xfrm>
            <a:off x="3810000" y="3588922"/>
            <a:ext cx="2428240" cy="168656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7539928-569C-4956-B584-6ECC2B5B11A5}"/>
              </a:ext>
            </a:extLst>
          </p:cNvPr>
          <p:cNvSpPr/>
          <p:nvPr/>
        </p:nvSpPr>
        <p:spPr>
          <a:xfrm>
            <a:off x="6812622" y="3058398"/>
            <a:ext cx="4430528" cy="9448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Edge Filter – Stokes transitions only. Higher intensity (&gt;92%), higher wavenumber cut-off (100 cm</a:t>
            </a:r>
            <a:r>
              <a:rPr lang="en-US" baseline="30000" dirty="0"/>
              <a:t>-1</a:t>
            </a:r>
            <a:r>
              <a:rPr lang="en-US" dirty="0"/>
              <a:t>).</a:t>
            </a:r>
          </a:p>
        </p:txBody>
      </p:sp>
      <p:cxnSp>
        <p:nvCxnSpPr>
          <p:cNvPr id="16" name="Straight Arrow Connector 15">
            <a:extLst>
              <a:ext uri="{FF2B5EF4-FFF2-40B4-BE49-F238E27FC236}">
                <a16:creationId xmlns:a16="http://schemas.microsoft.com/office/drawing/2014/main" id="{F40CAA46-916E-4E36-AEC4-26022CE256DD}"/>
              </a:ext>
            </a:extLst>
          </p:cNvPr>
          <p:cNvCxnSpPr>
            <a:cxnSpLocks/>
            <a:stCxn id="15" idx="1"/>
          </p:cNvCxnSpPr>
          <p:nvPr/>
        </p:nvCxnSpPr>
        <p:spPr>
          <a:xfrm flipH="1">
            <a:off x="5909982" y="3530838"/>
            <a:ext cx="902640" cy="39941"/>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27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9BB753-3A4F-4AEF-A10F-49EABABFD645}"/>
              </a:ext>
            </a:extLst>
          </p:cNvPr>
          <p:cNvPicPr>
            <a:picLocks noChangeAspect="1"/>
          </p:cNvPicPr>
          <p:nvPr/>
        </p:nvPicPr>
        <p:blipFill>
          <a:blip r:embed="rId3"/>
          <a:stretch>
            <a:fillRect/>
          </a:stretch>
        </p:blipFill>
        <p:spPr>
          <a:xfrm>
            <a:off x="628624" y="1755503"/>
            <a:ext cx="6096528" cy="4529721"/>
          </a:xfrm>
          <a:prstGeom prst="rect">
            <a:avLst/>
          </a:prstGeom>
        </p:spPr>
      </p:pic>
      <p:sp>
        <p:nvSpPr>
          <p:cNvPr id="2" name="Title 1">
            <a:extLst>
              <a:ext uri="{FF2B5EF4-FFF2-40B4-BE49-F238E27FC236}">
                <a16:creationId xmlns:a16="http://schemas.microsoft.com/office/drawing/2014/main" id="{B48AB392-D3E9-4B52-971F-B2D7EAF1EDD2}"/>
              </a:ext>
            </a:extLst>
          </p:cNvPr>
          <p:cNvSpPr>
            <a:spLocks noGrp="1"/>
          </p:cNvSpPr>
          <p:nvPr>
            <p:ph type="title"/>
          </p:nvPr>
        </p:nvSpPr>
        <p:spPr/>
        <p:txBody>
          <a:bodyPr/>
          <a:lstStyle/>
          <a:p>
            <a:r>
              <a:rPr lang="en-US" dirty="0"/>
              <a:t>Filter Selection</a:t>
            </a:r>
          </a:p>
        </p:txBody>
      </p:sp>
      <p:sp>
        <p:nvSpPr>
          <p:cNvPr id="7" name="Rectangle 6">
            <a:extLst>
              <a:ext uri="{FF2B5EF4-FFF2-40B4-BE49-F238E27FC236}">
                <a16:creationId xmlns:a16="http://schemas.microsoft.com/office/drawing/2014/main" id="{B9832173-C437-4639-A61F-7E0E06AD70F3}"/>
              </a:ext>
            </a:extLst>
          </p:cNvPr>
          <p:cNvSpPr/>
          <p:nvPr/>
        </p:nvSpPr>
        <p:spPr>
          <a:xfrm>
            <a:off x="3828356" y="3838059"/>
            <a:ext cx="2524760" cy="144272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F773BDD-512D-4D5D-B310-E1A1A48BEA96}"/>
              </a:ext>
            </a:extLst>
          </p:cNvPr>
          <p:cNvSpPr/>
          <p:nvPr/>
        </p:nvSpPr>
        <p:spPr>
          <a:xfrm>
            <a:off x="7125591" y="3547923"/>
            <a:ext cx="4430528" cy="94488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E Edge Filter - Lower intensity (&gt;80%), Lower wavenumber cut-off (50 [down to 5 w/ 7500 opt] cm</a:t>
            </a:r>
            <a:r>
              <a:rPr lang="en-US" baseline="30000" dirty="0"/>
              <a:t>-1</a:t>
            </a:r>
            <a:r>
              <a:rPr lang="en-US" dirty="0"/>
              <a:t>).</a:t>
            </a:r>
          </a:p>
        </p:txBody>
      </p:sp>
      <p:cxnSp>
        <p:nvCxnSpPr>
          <p:cNvPr id="20" name="Straight Arrow Connector 19">
            <a:extLst>
              <a:ext uri="{FF2B5EF4-FFF2-40B4-BE49-F238E27FC236}">
                <a16:creationId xmlns:a16="http://schemas.microsoft.com/office/drawing/2014/main" id="{F88408AE-53EF-4010-B865-69BC336794BB}"/>
              </a:ext>
            </a:extLst>
          </p:cNvPr>
          <p:cNvCxnSpPr>
            <a:cxnSpLocks/>
            <a:stCxn id="19" idx="1"/>
            <a:endCxn id="7" idx="3"/>
          </p:cNvCxnSpPr>
          <p:nvPr/>
        </p:nvCxnSpPr>
        <p:spPr>
          <a:xfrm flipH="1">
            <a:off x="6353116" y="4020363"/>
            <a:ext cx="772475" cy="539056"/>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1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C9A7-F843-4EAF-BAE6-CAFE19E0FD50}"/>
              </a:ext>
            </a:extLst>
          </p:cNvPr>
          <p:cNvSpPr>
            <a:spLocks noGrp="1"/>
          </p:cNvSpPr>
          <p:nvPr>
            <p:ph type="ctrTitle"/>
          </p:nvPr>
        </p:nvSpPr>
        <p:spPr/>
        <p:txBody>
          <a:bodyPr/>
          <a:lstStyle/>
          <a:p>
            <a:r>
              <a:rPr lang="en-US" dirty="0"/>
              <a:t>Some Raman Examples</a:t>
            </a:r>
          </a:p>
        </p:txBody>
      </p:sp>
      <p:sp>
        <p:nvSpPr>
          <p:cNvPr id="4" name="Subtitle 3">
            <a:extLst>
              <a:ext uri="{FF2B5EF4-FFF2-40B4-BE49-F238E27FC236}">
                <a16:creationId xmlns:a16="http://schemas.microsoft.com/office/drawing/2014/main" id="{4775A35D-73EC-4027-89C7-6F1D0C398F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208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9BB753-3A4F-4AEF-A10F-49EABABFD645}"/>
              </a:ext>
            </a:extLst>
          </p:cNvPr>
          <p:cNvPicPr>
            <a:picLocks noChangeAspect="1"/>
          </p:cNvPicPr>
          <p:nvPr/>
        </p:nvPicPr>
        <p:blipFill>
          <a:blip r:embed="rId3"/>
          <a:stretch>
            <a:fillRect/>
          </a:stretch>
        </p:blipFill>
        <p:spPr>
          <a:xfrm>
            <a:off x="542912" y="1740263"/>
            <a:ext cx="6096528" cy="4529721"/>
          </a:xfrm>
          <a:prstGeom prst="rect">
            <a:avLst/>
          </a:prstGeom>
        </p:spPr>
      </p:pic>
      <p:sp>
        <p:nvSpPr>
          <p:cNvPr id="2" name="Title 1">
            <a:extLst>
              <a:ext uri="{FF2B5EF4-FFF2-40B4-BE49-F238E27FC236}">
                <a16:creationId xmlns:a16="http://schemas.microsoft.com/office/drawing/2014/main" id="{B48AB392-D3E9-4B52-971F-B2D7EAF1EDD2}"/>
              </a:ext>
            </a:extLst>
          </p:cNvPr>
          <p:cNvSpPr>
            <a:spLocks noGrp="1"/>
          </p:cNvSpPr>
          <p:nvPr>
            <p:ph type="title"/>
          </p:nvPr>
        </p:nvSpPr>
        <p:spPr/>
        <p:txBody>
          <a:bodyPr/>
          <a:lstStyle/>
          <a:p>
            <a:r>
              <a:rPr lang="en-US" dirty="0"/>
              <a:t>Filter Selection</a:t>
            </a:r>
          </a:p>
        </p:txBody>
      </p:sp>
      <p:sp>
        <p:nvSpPr>
          <p:cNvPr id="5" name="Rectangle 4">
            <a:extLst>
              <a:ext uri="{FF2B5EF4-FFF2-40B4-BE49-F238E27FC236}">
                <a16:creationId xmlns:a16="http://schemas.microsoft.com/office/drawing/2014/main" id="{38D6D324-7393-49A7-A69C-108E24C7B11B}"/>
              </a:ext>
            </a:extLst>
          </p:cNvPr>
          <p:cNvSpPr/>
          <p:nvPr/>
        </p:nvSpPr>
        <p:spPr>
          <a:xfrm>
            <a:off x="3591176" y="3332480"/>
            <a:ext cx="670560" cy="201168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FA826A-D409-43E7-BF3D-54431249E9FD}"/>
              </a:ext>
            </a:extLst>
          </p:cNvPr>
          <p:cNvSpPr/>
          <p:nvPr/>
        </p:nvSpPr>
        <p:spPr>
          <a:xfrm>
            <a:off x="6725152" y="2917415"/>
            <a:ext cx="4430528" cy="1023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Notch Filter – Stokes and anti-Stokes transitions.  Lower transmission (&gt;80%), higher wavenumber cut-off (150).</a:t>
            </a:r>
          </a:p>
        </p:txBody>
      </p:sp>
      <p:cxnSp>
        <p:nvCxnSpPr>
          <p:cNvPr id="11" name="Straight Arrow Connector 10">
            <a:extLst>
              <a:ext uri="{FF2B5EF4-FFF2-40B4-BE49-F238E27FC236}">
                <a16:creationId xmlns:a16="http://schemas.microsoft.com/office/drawing/2014/main" id="{BCE20DC7-9608-427F-B685-88399ED15556}"/>
              </a:ext>
            </a:extLst>
          </p:cNvPr>
          <p:cNvCxnSpPr>
            <a:cxnSpLocks/>
            <a:stCxn id="9" idx="1"/>
          </p:cNvCxnSpPr>
          <p:nvPr/>
        </p:nvCxnSpPr>
        <p:spPr>
          <a:xfrm flipH="1">
            <a:off x="4217908" y="3429000"/>
            <a:ext cx="2507244" cy="52115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08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09E1-83C1-4226-9EE0-C7F0F1AD75ED}"/>
              </a:ext>
            </a:extLst>
          </p:cNvPr>
          <p:cNvSpPr>
            <a:spLocks noGrp="1"/>
          </p:cNvSpPr>
          <p:nvPr>
            <p:ph type="title"/>
          </p:nvPr>
        </p:nvSpPr>
        <p:spPr/>
        <p:txBody>
          <a:bodyPr/>
          <a:lstStyle/>
          <a:p>
            <a:r>
              <a:rPr lang="en-US" dirty="0"/>
              <a:t>Importance of Filter Placement in Optical Path</a:t>
            </a:r>
          </a:p>
        </p:txBody>
      </p:sp>
      <p:sp>
        <p:nvSpPr>
          <p:cNvPr id="6" name="Rectangle 5">
            <a:extLst>
              <a:ext uri="{FF2B5EF4-FFF2-40B4-BE49-F238E27FC236}">
                <a16:creationId xmlns:a16="http://schemas.microsoft.com/office/drawing/2014/main" id="{51E9EF14-746F-4D51-8380-C1E3E5895E57}"/>
              </a:ext>
            </a:extLst>
          </p:cNvPr>
          <p:cNvSpPr/>
          <p:nvPr/>
        </p:nvSpPr>
        <p:spPr>
          <a:xfrm>
            <a:off x="1300480" y="2326640"/>
            <a:ext cx="5852159"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428C6C52-253D-4C65-9D22-E4E50E47CB0E}"/>
              </a:ext>
            </a:extLst>
          </p:cNvPr>
          <p:cNvPicPr>
            <a:picLocks noGrp="1" noChangeAspect="1"/>
          </p:cNvPicPr>
          <p:nvPr>
            <p:ph idx="1"/>
          </p:nvPr>
        </p:nvPicPr>
        <p:blipFill>
          <a:blip r:embed="rId3"/>
          <a:stretch>
            <a:fillRect/>
          </a:stretch>
        </p:blipFill>
        <p:spPr>
          <a:xfrm>
            <a:off x="2931981" y="2100505"/>
            <a:ext cx="6328038" cy="4022725"/>
          </a:xfrm>
          <a:prstGeom prst="rect">
            <a:avLst/>
          </a:prstGeom>
        </p:spPr>
      </p:pic>
    </p:spTree>
    <p:extLst>
      <p:ext uri="{BB962C8B-B14F-4D97-AF65-F5344CB8AC3E}">
        <p14:creationId xmlns:p14="http://schemas.microsoft.com/office/powerpoint/2010/main" val="381214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2C18-B633-454C-AD97-A4CC77A46F27}"/>
              </a:ext>
            </a:extLst>
          </p:cNvPr>
          <p:cNvSpPr>
            <a:spLocks noGrp="1"/>
          </p:cNvSpPr>
          <p:nvPr>
            <p:ph type="title"/>
          </p:nvPr>
        </p:nvSpPr>
        <p:spPr/>
        <p:txBody>
          <a:bodyPr/>
          <a:lstStyle/>
          <a:p>
            <a:r>
              <a:rPr lang="en-US" dirty="0"/>
              <a:t>Simultaneous Observation of Laser Spot and Sample</a:t>
            </a:r>
          </a:p>
        </p:txBody>
      </p:sp>
      <p:pic>
        <p:nvPicPr>
          <p:cNvPr id="7" name="Content Placeholder 6">
            <a:extLst>
              <a:ext uri="{FF2B5EF4-FFF2-40B4-BE49-F238E27FC236}">
                <a16:creationId xmlns:a16="http://schemas.microsoft.com/office/drawing/2014/main" id="{2AAD2674-91FE-4C94-A0A8-E382F9DD6F6E}"/>
              </a:ext>
            </a:extLst>
          </p:cNvPr>
          <p:cNvPicPr>
            <a:picLocks noGrp="1" noChangeAspect="1"/>
          </p:cNvPicPr>
          <p:nvPr>
            <p:ph idx="1"/>
          </p:nvPr>
        </p:nvPicPr>
        <p:blipFill>
          <a:blip r:embed="rId3"/>
          <a:stretch>
            <a:fillRect/>
          </a:stretch>
        </p:blipFill>
        <p:spPr>
          <a:xfrm>
            <a:off x="1097280" y="2010524"/>
            <a:ext cx="2890714" cy="4462139"/>
          </a:xfrm>
          <a:prstGeom prst="rect">
            <a:avLst/>
          </a:prstGeom>
        </p:spPr>
      </p:pic>
      <p:pic>
        <p:nvPicPr>
          <p:cNvPr id="8" name="Picture 2">
            <a:extLst>
              <a:ext uri="{FF2B5EF4-FFF2-40B4-BE49-F238E27FC236}">
                <a16:creationId xmlns:a16="http://schemas.microsoft.com/office/drawing/2014/main" id="{E619ECBA-4770-43A6-B750-62E70A62E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857" y="2175834"/>
            <a:ext cx="491807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4">
            <a:extLst>
              <a:ext uri="{FF2B5EF4-FFF2-40B4-BE49-F238E27FC236}">
                <a16:creationId xmlns:a16="http://schemas.microsoft.com/office/drawing/2014/main" id="{C0C3BCC7-CD99-4F67-AF3B-DA3FFA88427D}"/>
              </a:ext>
            </a:extLst>
          </p:cNvPr>
          <p:cNvGrpSpPr>
            <a:grpSpLocks/>
          </p:cNvGrpSpPr>
          <p:nvPr/>
        </p:nvGrpSpPr>
        <p:grpSpPr bwMode="auto">
          <a:xfrm>
            <a:off x="7959920" y="4088772"/>
            <a:ext cx="4100513" cy="728662"/>
            <a:chOff x="2680" y="2448"/>
            <a:chExt cx="2583" cy="459"/>
          </a:xfrm>
        </p:grpSpPr>
        <p:sp>
          <p:nvSpPr>
            <p:cNvPr id="10" name="Line 4">
              <a:extLst>
                <a:ext uri="{FF2B5EF4-FFF2-40B4-BE49-F238E27FC236}">
                  <a16:creationId xmlns:a16="http://schemas.microsoft.com/office/drawing/2014/main" id="{A56CE842-D759-42DD-81B3-0A192313785F}"/>
                </a:ext>
              </a:extLst>
            </p:cNvPr>
            <p:cNvSpPr>
              <a:spLocks noChangeShapeType="1"/>
            </p:cNvSpPr>
            <p:nvPr/>
          </p:nvSpPr>
          <p:spPr bwMode="auto">
            <a:xfrm>
              <a:off x="2680" y="2448"/>
              <a:ext cx="1488" cy="336"/>
            </a:xfrm>
            <a:prstGeom prst="line">
              <a:avLst/>
            </a:prstGeom>
            <a:noFill/>
            <a:ln w="95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11" name="Text Box 6">
              <a:extLst>
                <a:ext uri="{FF2B5EF4-FFF2-40B4-BE49-F238E27FC236}">
                  <a16:creationId xmlns:a16="http://schemas.microsoft.com/office/drawing/2014/main" id="{CB072A5A-FBD1-42B1-91C7-71F94D450B29}"/>
                </a:ext>
              </a:extLst>
            </p:cNvPr>
            <p:cNvSpPr txBox="1">
              <a:spLocks noChangeArrowheads="1"/>
            </p:cNvSpPr>
            <p:nvPr/>
          </p:nvSpPr>
          <p:spPr bwMode="auto">
            <a:xfrm>
              <a:off x="4120" y="2655"/>
              <a:ext cx="11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1"/>
                  </a:solidFill>
                  <a:latin typeface="Times" charset="0"/>
                  <a:ea typeface="Osaka" charset="-128"/>
                </a:defRPr>
              </a:lvl1pPr>
              <a:lvl2pPr marL="742950" indent="-285750" eaLnBrk="0" hangingPunct="0">
                <a:defRPr kumimoji="1" sz="1200">
                  <a:solidFill>
                    <a:schemeClr val="tx1"/>
                  </a:solidFill>
                  <a:latin typeface="Times" charset="0"/>
                  <a:ea typeface="Osaka" charset="-128"/>
                </a:defRPr>
              </a:lvl2pPr>
              <a:lvl3pPr marL="1143000" indent="-228600" eaLnBrk="0" hangingPunct="0">
                <a:defRPr kumimoji="1" sz="1200">
                  <a:solidFill>
                    <a:schemeClr val="tx1"/>
                  </a:solidFill>
                  <a:latin typeface="Times" charset="0"/>
                  <a:ea typeface="Osaka" charset="-128"/>
                </a:defRPr>
              </a:lvl3pPr>
              <a:lvl4pPr marL="1600200" indent="-228600" eaLnBrk="0" hangingPunct="0">
                <a:defRPr kumimoji="1" sz="1200">
                  <a:solidFill>
                    <a:schemeClr val="tx1"/>
                  </a:solidFill>
                  <a:latin typeface="Times" charset="0"/>
                  <a:ea typeface="Osaka" charset="-128"/>
                </a:defRPr>
              </a:lvl4pPr>
              <a:lvl5pPr marL="2057400" indent="-228600" eaLnBrk="0" hangingPunct="0">
                <a:defRPr kumimoji="1" sz="1200">
                  <a:solidFill>
                    <a:schemeClr val="tx1"/>
                  </a:solidFill>
                  <a:latin typeface="Times" charset="0"/>
                  <a:ea typeface="Osaka" charset="-128"/>
                </a:defRPr>
              </a:lvl5pPr>
              <a:lvl6pPr marL="2514600" indent="-228600" eaLnBrk="0" fontAlgn="base" hangingPunct="0">
                <a:spcBef>
                  <a:spcPct val="0"/>
                </a:spcBef>
                <a:spcAft>
                  <a:spcPct val="0"/>
                </a:spcAft>
                <a:defRPr kumimoji="1" sz="1200">
                  <a:solidFill>
                    <a:schemeClr val="tx1"/>
                  </a:solidFill>
                  <a:latin typeface="Times" charset="0"/>
                  <a:ea typeface="Osaka" charset="-128"/>
                </a:defRPr>
              </a:lvl6pPr>
              <a:lvl7pPr marL="2971800" indent="-228600" eaLnBrk="0" fontAlgn="base" hangingPunct="0">
                <a:spcBef>
                  <a:spcPct val="0"/>
                </a:spcBef>
                <a:spcAft>
                  <a:spcPct val="0"/>
                </a:spcAft>
                <a:defRPr kumimoji="1" sz="1200">
                  <a:solidFill>
                    <a:schemeClr val="tx1"/>
                  </a:solidFill>
                  <a:latin typeface="Times" charset="0"/>
                  <a:ea typeface="Osaka" charset="-128"/>
                </a:defRPr>
              </a:lvl7pPr>
              <a:lvl8pPr marL="3429000" indent="-228600" eaLnBrk="0" fontAlgn="base" hangingPunct="0">
                <a:spcBef>
                  <a:spcPct val="0"/>
                </a:spcBef>
                <a:spcAft>
                  <a:spcPct val="0"/>
                </a:spcAft>
                <a:defRPr kumimoji="1" sz="1200">
                  <a:solidFill>
                    <a:schemeClr val="tx1"/>
                  </a:solidFill>
                  <a:latin typeface="Times" charset="0"/>
                  <a:ea typeface="Osaka" charset="-128"/>
                </a:defRPr>
              </a:lvl8pPr>
              <a:lvl9pPr marL="3886200" indent="-228600" eaLnBrk="0" fontAlgn="base" hangingPunct="0">
                <a:spcBef>
                  <a:spcPct val="0"/>
                </a:spcBef>
                <a:spcAft>
                  <a:spcPct val="0"/>
                </a:spcAft>
                <a:defRPr kumimoji="1" sz="1200">
                  <a:solidFill>
                    <a:schemeClr val="tx1"/>
                  </a:solidFill>
                  <a:latin typeface="Times" charset="0"/>
                  <a:ea typeface="Osaka" charset="-128"/>
                </a:defRPr>
              </a:lvl9pPr>
            </a:lstStyle>
            <a:p>
              <a:r>
                <a:rPr kumimoji="0" lang="en-US" altLang="ja-JP" sz="2000">
                  <a:latin typeface="Calibri" panose="020F0502020204030204" pitchFamily="34" charset="0"/>
                  <a:ea typeface="MS Gothic" pitchFamily="49" charset="-128"/>
                </a:rPr>
                <a:t>Aperture image</a:t>
              </a:r>
              <a:endParaRPr kumimoji="0" lang="en-US" altLang="ja-JP" sz="2400">
                <a:latin typeface="Calibri" panose="020F0502020204030204" pitchFamily="34" charset="0"/>
                <a:ea typeface="MS Gothic" pitchFamily="49" charset="-128"/>
              </a:endParaRPr>
            </a:p>
          </p:txBody>
        </p:sp>
      </p:grpSp>
      <p:grpSp>
        <p:nvGrpSpPr>
          <p:cNvPr id="12" name="Group 13">
            <a:extLst>
              <a:ext uri="{FF2B5EF4-FFF2-40B4-BE49-F238E27FC236}">
                <a16:creationId xmlns:a16="http://schemas.microsoft.com/office/drawing/2014/main" id="{AB75DD6F-C491-4449-AE84-868CD4EEBC1A}"/>
              </a:ext>
            </a:extLst>
          </p:cNvPr>
          <p:cNvGrpSpPr>
            <a:grpSpLocks/>
          </p:cNvGrpSpPr>
          <p:nvPr/>
        </p:nvGrpSpPr>
        <p:grpSpPr bwMode="auto">
          <a:xfrm>
            <a:off x="9217219" y="3512509"/>
            <a:ext cx="2620963" cy="400050"/>
            <a:chOff x="3544" y="2124"/>
            <a:chExt cx="1651" cy="252"/>
          </a:xfrm>
        </p:grpSpPr>
        <p:sp>
          <p:nvSpPr>
            <p:cNvPr id="13" name="Line 3">
              <a:extLst>
                <a:ext uri="{FF2B5EF4-FFF2-40B4-BE49-F238E27FC236}">
                  <a16:creationId xmlns:a16="http://schemas.microsoft.com/office/drawing/2014/main" id="{62C37AF4-26DA-4F8E-9C08-B1B927A7AACB}"/>
                </a:ext>
              </a:extLst>
            </p:cNvPr>
            <p:cNvSpPr>
              <a:spLocks noChangeShapeType="1"/>
            </p:cNvSpPr>
            <p:nvPr/>
          </p:nvSpPr>
          <p:spPr bwMode="auto">
            <a:xfrm>
              <a:off x="3544" y="2160"/>
              <a:ext cx="624" cy="96"/>
            </a:xfrm>
            <a:prstGeom prst="line">
              <a:avLst/>
            </a:prstGeom>
            <a:noFill/>
            <a:ln w="95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14" name="Text Box 7">
              <a:extLst>
                <a:ext uri="{FF2B5EF4-FFF2-40B4-BE49-F238E27FC236}">
                  <a16:creationId xmlns:a16="http://schemas.microsoft.com/office/drawing/2014/main" id="{EE5CC75A-691D-481D-9F7F-E6116A65BA55}"/>
                </a:ext>
              </a:extLst>
            </p:cNvPr>
            <p:cNvSpPr txBox="1">
              <a:spLocks noChangeArrowheads="1"/>
            </p:cNvSpPr>
            <p:nvPr/>
          </p:nvSpPr>
          <p:spPr bwMode="auto">
            <a:xfrm>
              <a:off x="4158" y="2124"/>
              <a:ext cx="10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1"/>
                  </a:solidFill>
                  <a:latin typeface="Times" charset="0"/>
                  <a:ea typeface="Osaka" charset="-128"/>
                </a:defRPr>
              </a:lvl1pPr>
              <a:lvl2pPr marL="742950" indent="-285750" eaLnBrk="0" hangingPunct="0">
                <a:defRPr kumimoji="1" sz="1200">
                  <a:solidFill>
                    <a:schemeClr val="tx1"/>
                  </a:solidFill>
                  <a:latin typeface="Times" charset="0"/>
                  <a:ea typeface="Osaka" charset="-128"/>
                </a:defRPr>
              </a:lvl2pPr>
              <a:lvl3pPr marL="1143000" indent="-228600" eaLnBrk="0" hangingPunct="0">
                <a:defRPr kumimoji="1" sz="1200">
                  <a:solidFill>
                    <a:schemeClr val="tx1"/>
                  </a:solidFill>
                  <a:latin typeface="Times" charset="0"/>
                  <a:ea typeface="Osaka" charset="-128"/>
                </a:defRPr>
              </a:lvl3pPr>
              <a:lvl4pPr marL="1600200" indent="-228600" eaLnBrk="0" hangingPunct="0">
                <a:defRPr kumimoji="1" sz="1200">
                  <a:solidFill>
                    <a:schemeClr val="tx1"/>
                  </a:solidFill>
                  <a:latin typeface="Times" charset="0"/>
                  <a:ea typeface="Osaka" charset="-128"/>
                </a:defRPr>
              </a:lvl4pPr>
              <a:lvl5pPr marL="2057400" indent="-228600" eaLnBrk="0" hangingPunct="0">
                <a:defRPr kumimoji="1" sz="1200">
                  <a:solidFill>
                    <a:schemeClr val="tx1"/>
                  </a:solidFill>
                  <a:latin typeface="Times" charset="0"/>
                  <a:ea typeface="Osaka" charset="-128"/>
                </a:defRPr>
              </a:lvl5pPr>
              <a:lvl6pPr marL="2514600" indent="-228600" eaLnBrk="0" fontAlgn="base" hangingPunct="0">
                <a:spcBef>
                  <a:spcPct val="0"/>
                </a:spcBef>
                <a:spcAft>
                  <a:spcPct val="0"/>
                </a:spcAft>
                <a:defRPr kumimoji="1" sz="1200">
                  <a:solidFill>
                    <a:schemeClr val="tx1"/>
                  </a:solidFill>
                  <a:latin typeface="Times" charset="0"/>
                  <a:ea typeface="Osaka" charset="-128"/>
                </a:defRPr>
              </a:lvl6pPr>
              <a:lvl7pPr marL="2971800" indent="-228600" eaLnBrk="0" fontAlgn="base" hangingPunct="0">
                <a:spcBef>
                  <a:spcPct val="0"/>
                </a:spcBef>
                <a:spcAft>
                  <a:spcPct val="0"/>
                </a:spcAft>
                <a:defRPr kumimoji="1" sz="1200">
                  <a:solidFill>
                    <a:schemeClr val="tx1"/>
                  </a:solidFill>
                  <a:latin typeface="Times" charset="0"/>
                  <a:ea typeface="Osaka" charset="-128"/>
                </a:defRPr>
              </a:lvl7pPr>
              <a:lvl8pPr marL="3429000" indent="-228600" eaLnBrk="0" fontAlgn="base" hangingPunct="0">
                <a:spcBef>
                  <a:spcPct val="0"/>
                </a:spcBef>
                <a:spcAft>
                  <a:spcPct val="0"/>
                </a:spcAft>
                <a:defRPr kumimoji="1" sz="1200">
                  <a:solidFill>
                    <a:schemeClr val="tx1"/>
                  </a:solidFill>
                  <a:latin typeface="Times" charset="0"/>
                  <a:ea typeface="Osaka" charset="-128"/>
                </a:defRPr>
              </a:lvl8pPr>
              <a:lvl9pPr marL="3886200" indent="-228600" eaLnBrk="0" fontAlgn="base" hangingPunct="0">
                <a:spcBef>
                  <a:spcPct val="0"/>
                </a:spcBef>
                <a:spcAft>
                  <a:spcPct val="0"/>
                </a:spcAft>
                <a:defRPr kumimoji="1" sz="1200">
                  <a:solidFill>
                    <a:schemeClr val="tx1"/>
                  </a:solidFill>
                  <a:latin typeface="Times" charset="0"/>
                  <a:ea typeface="Osaka" charset="-128"/>
                </a:defRPr>
              </a:lvl9pPr>
            </a:lstStyle>
            <a:p>
              <a:r>
                <a:rPr kumimoji="0" lang="en-US" altLang="ja-JP" sz="2000">
                  <a:latin typeface="Calibri" panose="020F0502020204030204" pitchFamily="34" charset="0"/>
                  <a:ea typeface="MS Gothic" pitchFamily="49" charset="-128"/>
                </a:rPr>
                <a:t>Sample image</a:t>
              </a:r>
            </a:p>
          </p:txBody>
        </p:sp>
      </p:grpSp>
      <p:grpSp>
        <p:nvGrpSpPr>
          <p:cNvPr id="15" name="Group 12">
            <a:extLst>
              <a:ext uri="{FF2B5EF4-FFF2-40B4-BE49-F238E27FC236}">
                <a16:creationId xmlns:a16="http://schemas.microsoft.com/office/drawing/2014/main" id="{E7D708BE-0C37-46F9-8F77-759CF1AEFA95}"/>
              </a:ext>
            </a:extLst>
          </p:cNvPr>
          <p:cNvGrpSpPr>
            <a:grpSpLocks/>
          </p:cNvGrpSpPr>
          <p:nvPr/>
        </p:nvGrpSpPr>
        <p:grpSpPr bwMode="auto">
          <a:xfrm>
            <a:off x="3987994" y="4112584"/>
            <a:ext cx="3663950" cy="887413"/>
            <a:chOff x="228" y="2400"/>
            <a:chExt cx="2308" cy="559"/>
          </a:xfrm>
        </p:grpSpPr>
        <p:sp>
          <p:nvSpPr>
            <p:cNvPr id="16" name="Line 5">
              <a:extLst>
                <a:ext uri="{FF2B5EF4-FFF2-40B4-BE49-F238E27FC236}">
                  <a16:creationId xmlns:a16="http://schemas.microsoft.com/office/drawing/2014/main" id="{1182DF5F-5A2B-4FE5-B959-1DCB153B37AA}"/>
                </a:ext>
              </a:extLst>
            </p:cNvPr>
            <p:cNvSpPr>
              <a:spLocks noChangeShapeType="1"/>
            </p:cNvSpPr>
            <p:nvPr/>
          </p:nvSpPr>
          <p:spPr bwMode="auto">
            <a:xfrm flipH="1">
              <a:off x="1192" y="2400"/>
              <a:ext cx="1344" cy="384"/>
            </a:xfrm>
            <a:prstGeom prst="line">
              <a:avLst/>
            </a:prstGeom>
            <a:noFill/>
            <a:ln w="95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17" name="Text Box 8">
              <a:extLst>
                <a:ext uri="{FF2B5EF4-FFF2-40B4-BE49-F238E27FC236}">
                  <a16:creationId xmlns:a16="http://schemas.microsoft.com/office/drawing/2014/main" id="{34F8D0B3-9D68-43DE-8DC0-46765D2F2BEF}"/>
                </a:ext>
              </a:extLst>
            </p:cNvPr>
            <p:cNvSpPr txBox="1">
              <a:spLocks noChangeArrowheads="1"/>
            </p:cNvSpPr>
            <p:nvPr/>
          </p:nvSpPr>
          <p:spPr bwMode="auto">
            <a:xfrm>
              <a:off x="228" y="2707"/>
              <a:ext cx="8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1"/>
                  </a:solidFill>
                  <a:latin typeface="Times" charset="0"/>
                  <a:ea typeface="Osaka" charset="-128"/>
                </a:defRPr>
              </a:lvl1pPr>
              <a:lvl2pPr marL="742950" indent="-285750" eaLnBrk="0" hangingPunct="0">
                <a:defRPr kumimoji="1" sz="1200">
                  <a:solidFill>
                    <a:schemeClr val="tx1"/>
                  </a:solidFill>
                  <a:latin typeface="Times" charset="0"/>
                  <a:ea typeface="Osaka" charset="-128"/>
                </a:defRPr>
              </a:lvl2pPr>
              <a:lvl3pPr marL="1143000" indent="-228600" eaLnBrk="0" hangingPunct="0">
                <a:defRPr kumimoji="1" sz="1200">
                  <a:solidFill>
                    <a:schemeClr val="tx1"/>
                  </a:solidFill>
                  <a:latin typeface="Times" charset="0"/>
                  <a:ea typeface="Osaka" charset="-128"/>
                </a:defRPr>
              </a:lvl3pPr>
              <a:lvl4pPr marL="1600200" indent="-228600" eaLnBrk="0" hangingPunct="0">
                <a:defRPr kumimoji="1" sz="1200">
                  <a:solidFill>
                    <a:schemeClr val="tx1"/>
                  </a:solidFill>
                  <a:latin typeface="Times" charset="0"/>
                  <a:ea typeface="Osaka" charset="-128"/>
                </a:defRPr>
              </a:lvl4pPr>
              <a:lvl5pPr marL="2057400" indent="-228600" eaLnBrk="0" hangingPunct="0">
                <a:defRPr kumimoji="1" sz="1200">
                  <a:solidFill>
                    <a:schemeClr val="tx1"/>
                  </a:solidFill>
                  <a:latin typeface="Times" charset="0"/>
                  <a:ea typeface="Osaka" charset="-128"/>
                </a:defRPr>
              </a:lvl5pPr>
              <a:lvl6pPr marL="2514600" indent="-228600" eaLnBrk="0" fontAlgn="base" hangingPunct="0">
                <a:spcBef>
                  <a:spcPct val="0"/>
                </a:spcBef>
                <a:spcAft>
                  <a:spcPct val="0"/>
                </a:spcAft>
                <a:defRPr kumimoji="1" sz="1200">
                  <a:solidFill>
                    <a:schemeClr val="tx1"/>
                  </a:solidFill>
                  <a:latin typeface="Times" charset="0"/>
                  <a:ea typeface="Osaka" charset="-128"/>
                </a:defRPr>
              </a:lvl6pPr>
              <a:lvl7pPr marL="2971800" indent="-228600" eaLnBrk="0" fontAlgn="base" hangingPunct="0">
                <a:spcBef>
                  <a:spcPct val="0"/>
                </a:spcBef>
                <a:spcAft>
                  <a:spcPct val="0"/>
                </a:spcAft>
                <a:defRPr kumimoji="1" sz="1200">
                  <a:solidFill>
                    <a:schemeClr val="tx1"/>
                  </a:solidFill>
                  <a:latin typeface="Times" charset="0"/>
                  <a:ea typeface="Osaka" charset="-128"/>
                </a:defRPr>
              </a:lvl7pPr>
              <a:lvl8pPr marL="3429000" indent="-228600" eaLnBrk="0" fontAlgn="base" hangingPunct="0">
                <a:spcBef>
                  <a:spcPct val="0"/>
                </a:spcBef>
                <a:spcAft>
                  <a:spcPct val="0"/>
                </a:spcAft>
                <a:defRPr kumimoji="1" sz="1200">
                  <a:solidFill>
                    <a:schemeClr val="tx1"/>
                  </a:solidFill>
                  <a:latin typeface="Times" charset="0"/>
                  <a:ea typeface="Osaka" charset="-128"/>
                </a:defRPr>
              </a:lvl8pPr>
              <a:lvl9pPr marL="3886200" indent="-228600" eaLnBrk="0" fontAlgn="base" hangingPunct="0">
                <a:spcBef>
                  <a:spcPct val="0"/>
                </a:spcBef>
                <a:spcAft>
                  <a:spcPct val="0"/>
                </a:spcAft>
                <a:defRPr kumimoji="1" sz="1200">
                  <a:solidFill>
                    <a:schemeClr val="tx1"/>
                  </a:solidFill>
                  <a:latin typeface="Times" charset="0"/>
                  <a:ea typeface="Osaka" charset="-128"/>
                </a:defRPr>
              </a:lvl9pPr>
            </a:lstStyle>
            <a:p>
              <a:r>
                <a:rPr kumimoji="0" lang="en-US" altLang="ja-JP" sz="2000">
                  <a:latin typeface="Calibri" panose="020F0502020204030204" pitchFamily="34" charset="0"/>
                  <a:ea typeface="MS Gothic" pitchFamily="49" charset="-128"/>
                </a:rPr>
                <a:t>Laser beam</a:t>
              </a:r>
            </a:p>
          </p:txBody>
        </p:sp>
      </p:grpSp>
    </p:spTree>
    <p:extLst>
      <p:ext uri="{BB962C8B-B14F-4D97-AF65-F5344CB8AC3E}">
        <p14:creationId xmlns:p14="http://schemas.microsoft.com/office/powerpoint/2010/main" val="386986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998B-EF25-4E74-82F5-1E1D3B6EA68E}"/>
              </a:ext>
            </a:extLst>
          </p:cNvPr>
          <p:cNvSpPr>
            <a:spLocks noGrp="1"/>
          </p:cNvSpPr>
          <p:nvPr>
            <p:ph type="title"/>
          </p:nvPr>
        </p:nvSpPr>
        <p:spPr/>
        <p:txBody>
          <a:bodyPr/>
          <a:lstStyle/>
          <a:p>
            <a:r>
              <a:rPr lang="en-US" dirty="0"/>
              <a:t>Raman Optical Configuration</a:t>
            </a:r>
          </a:p>
        </p:txBody>
      </p:sp>
      <p:pic>
        <p:nvPicPr>
          <p:cNvPr id="6" name="Content Placeholder 5">
            <a:extLst>
              <a:ext uri="{FF2B5EF4-FFF2-40B4-BE49-F238E27FC236}">
                <a16:creationId xmlns:a16="http://schemas.microsoft.com/office/drawing/2014/main" id="{AC7DFAF4-B504-41B9-BCA4-D55C7F66963A}"/>
              </a:ext>
            </a:extLst>
          </p:cNvPr>
          <p:cNvPicPr>
            <a:picLocks noGrp="1" noChangeAspect="1"/>
          </p:cNvPicPr>
          <p:nvPr>
            <p:ph idx="1"/>
          </p:nvPr>
        </p:nvPicPr>
        <p:blipFill>
          <a:blip r:embed="rId3"/>
          <a:stretch>
            <a:fillRect/>
          </a:stretch>
        </p:blipFill>
        <p:spPr>
          <a:xfrm>
            <a:off x="2286000" y="1846263"/>
            <a:ext cx="6969443" cy="4479649"/>
          </a:xfrm>
          <a:prstGeom prst="rect">
            <a:avLst/>
          </a:prstGeom>
        </p:spPr>
      </p:pic>
    </p:spTree>
    <p:extLst>
      <p:ext uri="{BB962C8B-B14F-4D97-AF65-F5344CB8AC3E}">
        <p14:creationId xmlns:p14="http://schemas.microsoft.com/office/powerpoint/2010/main" val="311843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7578-C3FD-4FA7-96AB-4A65A4DDE200}"/>
              </a:ext>
            </a:extLst>
          </p:cNvPr>
          <p:cNvSpPr>
            <a:spLocks noGrp="1"/>
          </p:cNvSpPr>
          <p:nvPr>
            <p:ph type="title"/>
          </p:nvPr>
        </p:nvSpPr>
        <p:spPr/>
        <p:txBody>
          <a:bodyPr/>
          <a:lstStyle/>
          <a:p>
            <a:r>
              <a:rPr lang="en-US" dirty="0"/>
              <a:t>Spectrograph</a:t>
            </a:r>
          </a:p>
        </p:txBody>
      </p:sp>
      <p:pic>
        <p:nvPicPr>
          <p:cNvPr id="4" name="Content Placeholder 3">
            <a:extLst>
              <a:ext uri="{FF2B5EF4-FFF2-40B4-BE49-F238E27FC236}">
                <a16:creationId xmlns:a16="http://schemas.microsoft.com/office/drawing/2014/main" id="{E00E14D9-F213-4BAA-B18E-6734CB6FE5AD}"/>
              </a:ext>
            </a:extLst>
          </p:cNvPr>
          <p:cNvPicPr>
            <a:picLocks noGrp="1" noChangeAspect="1"/>
          </p:cNvPicPr>
          <p:nvPr>
            <p:ph idx="1"/>
          </p:nvPr>
        </p:nvPicPr>
        <p:blipFill rotWithShape="1">
          <a:blip r:embed="rId3"/>
          <a:srcRect l="56130" t="29518" r="26694" b="23580"/>
          <a:stretch/>
        </p:blipFill>
        <p:spPr>
          <a:xfrm>
            <a:off x="2133600" y="1737360"/>
            <a:ext cx="5109333" cy="4585450"/>
          </a:xfrm>
          <a:prstGeom prst="rect">
            <a:avLst/>
          </a:prstGeom>
        </p:spPr>
      </p:pic>
      <p:sp>
        <p:nvSpPr>
          <p:cNvPr id="3" name="TextBox 2">
            <a:extLst>
              <a:ext uri="{FF2B5EF4-FFF2-40B4-BE49-F238E27FC236}">
                <a16:creationId xmlns:a16="http://schemas.microsoft.com/office/drawing/2014/main" id="{1B88C323-4EEA-4FB6-B4A1-96994C618EC6}"/>
              </a:ext>
            </a:extLst>
          </p:cNvPr>
          <p:cNvSpPr txBox="1"/>
          <p:nvPr/>
        </p:nvSpPr>
        <p:spPr>
          <a:xfrm>
            <a:off x="6798433" y="2743200"/>
            <a:ext cx="4219938" cy="1200329"/>
          </a:xfrm>
          <a:prstGeom prst="rect">
            <a:avLst/>
          </a:prstGeom>
          <a:noFill/>
        </p:spPr>
        <p:txBody>
          <a:bodyPr wrap="none" rtlCol="0">
            <a:spAutoFit/>
          </a:bodyPr>
          <a:lstStyle/>
          <a:p>
            <a:r>
              <a:rPr lang="en-US" sz="3600" dirty="0"/>
              <a:t>Czerny-Turner type</a:t>
            </a:r>
          </a:p>
          <a:p>
            <a:endParaRPr lang="en-US" sz="3600" dirty="0"/>
          </a:p>
        </p:txBody>
      </p:sp>
      <p:sp>
        <p:nvSpPr>
          <p:cNvPr id="5" name="Rectangle 4">
            <a:extLst>
              <a:ext uri="{FF2B5EF4-FFF2-40B4-BE49-F238E27FC236}">
                <a16:creationId xmlns:a16="http://schemas.microsoft.com/office/drawing/2014/main" id="{072F048C-976D-4759-A025-26284DD4963D}"/>
              </a:ext>
            </a:extLst>
          </p:cNvPr>
          <p:cNvSpPr/>
          <p:nvPr/>
        </p:nvSpPr>
        <p:spPr>
          <a:xfrm>
            <a:off x="5185533" y="3151538"/>
            <a:ext cx="1752600" cy="2200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6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8A2B-12F5-449D-9C7D-68B9E9897714}"/>
              </a:ext>
            </a:extLst>
          </p:cNvPr>
          <p:cNvSpPr>
            <a:spLocks noGrp="1"/>
          </p:cNvSpPr>
          <p:nvPr>
            <p:ph type="title"/>
          </p:nvPr>
        </p:nvSpPr>
        <p:spPr/>
        <p:txBody>
          <a:bodyPr/>
          <a:lstStyle/>
          <a:p>
            <a:r>
              <a:rPr lang="en-US" dirty="0"/>
              <a:t>How a Grating Works</a:t>
            </a:r>
          </a:p>
        </p:txBody>
      </p:sp>
      <p:grpSp>
        <p:nvGrpSpPr>
          <p:cNvPr id="8" name="Group 7">
            <a:extLst>
              <a:ext uri="{FF2B5EF4-FFF2-40B4-BE49-F238E27FC236}">
                <a16:creationId xmlns:a16="http://schemas.microsoft.com/office/drawing/2014/main" id="{C8FD0B9A-5D93-4BA7-829E-93627FBF929D}"/>
              </a:ext>
            </a:extLst>
          </p:cNvPr>
          <p:cNvGrpSpPr/>
          <p:nvPr/>
        </p:nvGrpSpPr>
        <p:grpSpPr>
          <a:xfrm>
            <a:off x="1905000" y="3810000"/>
            <a:ext cx="5334000" cy="1828800"/>
            <a:chOff x="3352800" y="2514600"/>
            <a:chExt cx="5334000" cy="1828800"/>
          </a:xfrm>
        </p:grpSpPr>
        <p:sp>
          <p:nvSpPr>
            <p:cNvPr id="4" name="Isosceles Triangle 3">
              <a:extLst>
                <a:ext uri="{FF2B5EF4-FFF2-40B4-BE49-F238E27FC236}">
                  <a16:creationId xmlns:a16="http://schemas.microsoft.com/office/drawing/2014/main" id="{515B1FED-CF82-47CD-9901-C613E3D36B50}"/>
                </a:ext>
              </a:extLst>
            </p:cNvPr>
            <p:cNvSpPr/>
            <p:nvPr/>
          </p:nvSpPr>
          <p:spPr>
            <a:xfrm>
              <a:off x="3352800" y="2514600"/>
              <a:ext cx="1828800" cy="914400"/>
            </a:xfrm>
            <a:prstGeom prst="triangle">
              <a:avLst>
                <a:gd name="adj" fmla="val 10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35C8B6AC-E5BA-45E6-9F3B-74321E2BA6B5}"/>
                </a:ext>
              </a:extLst>
            </p:cNvPr>
            <p:cNvSpPr/>
            <p:nvPr/>
          </p:nvSpPr>
          <p:spPr>
            <a:xfrm>
              <a:off x="5105400" y="2524125"/>
              <a:ext cx="1828800" cy="914400"/>
            </a:xfrm>
            <a:prstGeom prst="triangle">
              <a:avLst>
                <a:gd name="adj" fmla="val 10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7D54B580-E1DD-4248-819E-C212A1BA9015}"/>
                </a:ext>
              </a:extLst>
            </p:cNvPr>
            <p:cNvSpPr/>
            <p:nvPr/>
          </p:nvSpPr>
          <p:spPr>
            <a:xfrm>
              <a:off x="6858000" y="2524125"/>
              <a:ext cx="1828800" cy="914400"/>
            </a:xfrm>
            <a:prstGeom prst="triangle">
              <a:avLst>
                <a:gd name="adj" fmla="val 10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68D105-4D40-4C4A-A8CB-BACF0FAB1142}"/>
                </a:ext>
              </a:extLst>
            </p:cNvPr>
            <p:cNvSpPr/>
            <p:nvPr/>
          </p:nvSpPr>
          <p:spPr>
            <a:xfrm>
              <a:off x="3352800" y="3429000"/>
              <a:ext cx="5334000" cy="914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B90B91BA-8A9E-45D7-BE93-E90F63D7C772}"/>
              </a:ext>
            </a:extLst>
          </p:cNvPr>
          <p:cNvCxnSpPr/>
          <p:nvPr/>
        </p:nvCxnSpPr>
        <p:spPr>
          <a:xfrm flipV="1">
            <a:off x="2590800" y="1981200"/>
            <a:ext cx="0" cy="365760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9F85A2-3AB2-4C83-BAA9-AE4663C2ECCB}"/>
              </a:ext>
            </a:extLst>
          </p:cNvPr>
          <p:cNvCxnSpPr>
            <a:cxnSpLocks/>
          </p:cNvCxnSpPr>
          <p:nvPr/>
        </p:nvCxnSpPr>
        <p:spPr>
          <a:xfrm flipH="1" flipV="1">
            <a:off x="685800" y="3281362"/>
            <a:ext cx="1905000" cy="1076326"/>
          </a:xfrm>
          <a:prstGeom prst="line">
            <a:avLst/>
          </a:prstGeom>
          <a:ln w="28575">
            <a:solidFill>
              <a:schemeClr val="accent5">
                <a:lumMod val="75000"/>
              </a:schemeClr>
            </a:solidFill>
            <a:prstDash val="solid"/>
            <a:head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9DE6AB-BB22-410F-AF1D-929F8B7E5FE3}"/>
              </a:ext>
            </a:extLst>
          </p:cNvPr>
          <p:cNvCxnSpPr>
            <a:cxnSpLocks/>
          </p:cNvCxnSpPr>
          <p:nvPr/>
        </p:nvCxnSpPr>
        <p:spPr>
          <a:xfrm flipH="1">
            <a:off x="2590800" y="2286000"/>
            <a:ext cx="1143000" cy="2071688"/>
          </a:xfrm>
          <a:prstGeom prst="line">
            <a:avLst/>
          </a:prstGeom>
          <a:ln w="28575">
            <a:solidFill>
              <a:schemeClr val="accent5">
                <a:lumMod val="75000"/>
              </a:schemeClr>
            </a:solidFill>
            <a:prstDash val="solid"/>
            <a:headEnd type="triangle" w="lg" len="med"/>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8D27E456-4483-4677-AFE3-60C114FD13F4}"/>
              </a:ext>
            </a:extLst>
          </p:cNvPr>
          <p:cNvSpPr/>
          <p:nvPr/>
        </p:nvSpPr>
        <p:spPr>
          <a:xfrm>
            <a:off x="1905000" y="3609975"/>
            <a:ext cx="838208" cy="1047750"/>
          </a:xfrm>
          <a:prstGeom prst="arc">
            <a:avLst>
              <a:gd name="adj1" fmla="val 12073995"/>
              <a:gd name="adj2" fmla="val 17955828"/>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61136055-B18A-479D-A801-28C51873D9FB}"/>
              </a:ext>
            </a:extLst>
          </p:cNvPr>
          <p:cNvSpPr/>
          <p:nvPr/>
        </p:nvSpPr>
        <p:spPr>
          <a:xfrm>
            <a:off x="2362196" y="3509963"/>
            <a:ext cx="838208" cy="1047750"/>
          </a:xfrm>
          <a:prstGeom prst="arc">
            <a:avLst>
              <a:gd name="adj1" fmla="val 15014467"/>
              <a:gd name="adj2" fmla="val 1740839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9FC5447-E58E-40B5-9E2B-F59C2CEF9DC7}"/>
              </a:ext>
            </a:extLst>
          </p:cNvPr>
          <p:cNvCxnSpPr>
            <a:cxnSpLocks/>
          </p:cNvCxnSpPr>
          <p:nvPr/>
        </p:nvCxnSpPr>
        <p:spPr>
          <a:xfrm flipH="1" flipV="1">
            <a:off x="4572000" y="3810000"/>
            <a:ext cx="32084" cy="182880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DCE6C8-4E40-4A63-939C-07C236EAC3B4}"/>
              </a:ext>
            </a:extLst>
          </p:cNvPr>
          <p:cNvCxnSpPr/>
          <p:nvPr/>
        </p:nvCxnSpPr>
        <p:spPr>
          <a:xfrm>
            <a:off x="2590800" y="5867400"/>
            <a:ext cx="2013284" cy="0"/>
          </a:xfrm>
          <a:prstGeom prst="straightConnector1">
            <a:avLst/>
          </a:prstGeom>
          <a:ln w="5080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E01872-0A78-482C-A448-D3175E6DA3B8}"/>
              </a:ext>
            </a:extLst>
          </p:cNvPr>
          <p:cNvSpPr txBox="1"/>
          <p:nvPr/>
        </p:nvSpPr>
        <p:spPr>
          <a:xfrm>
            <a:off x="1928129" y="3103454"/>
            <a:ext cx="287258" cy="646331"/>
          </a:xfrm>
          <a:prstGeom prst="rect">
            <a:avLst/>
          </a:prstGeom>
          <a:noFill/>
        </p:spPr>
        <p:txBody>
          <a:bodyPr wrap="none" rtlCol="0">
            <a:spAutoFit/>
          </a:bodyPr>
          <a:lstStyle/>
          <a:p>
            <a:r>
              <a:rPr lang="en-US" sz="3600" dirty="0" err="1"/>
              <a:t>i</a:t>
            </a:r>
            <a:endParaRPr lang="en-US" sz="3600" dirty="0"/>
          </a:p>
        </p:txBody>
      </p:sp>
      <p:sp>
        <p:nvSpPr>
          <p:cNvPr id="25" name="TextBox 24">
            <a:extLst>
              <a:ext uri="{FF2B5EF4-FFF2-40B4-BE49-F238E27FC236}">
                <a16:creationId xmlns:a16="http://schemas.microsoft.com/office/drawing/2014/main" id="{E9259B16-96FB-4F97-B68B-294806A2E2E8}"/>
              </a:ext>
            </a:extLst>
          </p:cNvPr>
          <p:cNvSpPr txBox="1"/>
          <p:nvPr/>
        </p:nvSpPr>
        <p:spPr>
          <a:xfrm>
            <a:off x="2650121" y="2930306"/>
            <a:ext cx="338554" cy="646331"/>
          </a:xfrm>
          <a:prstGeom prst="rect">
            <a:avLst/>
          </a:prstGeom>
          <a:noFill/>
        </p:spPr>
        <p:txBody>
          <a:bodyPr wrap="none" rtlCol="0">
            <a:spAutoFit/>
          </a:bodyPr>
          <a:lstStyle/>
          <a:p>
            <a:r>
              <a:rPr lang="en-US" sz="3600" dirty="0"/>
              <a:t>r</a:t>
            </a:r>
          </a:p>
        </p:txBody>
      </p:sp>
      <p:sp>
        <p:nvSpPr>
          <p:cNvPr id="26" name="TextBox 25">
            <a:extLst>
              <a:ext uri="{FF2B5EF4-FFF2-40B4-BE49-F238E27FC236}">
                <a16:creationId xmlns:a16="http://schemas.microsoft.com/office/drawing/2014/main" id="{5C2A7232-F8ED-4087-A01E-E6AAC058CAD1}"/>
              </a:ext>
            </a:extLst>
          </p:cNvPr>
          <p:cNvSpPr txBox="1"/>
          <p:nvPr/>
        </p:nvSpPr>
        <p:spPr>
          <a:xfrm>
            <a:off x="3513227" y="5790148"/>
            <a:ext cx="441146" cy="646331"/>
          </a:xfrm>
          <a:prstGeom prst="rect">
            <a:avLst/>
          </a:prstGeom>
          <a:noFill/>
        </p:spPr>
        <p:txBody>
          <a:bodyPr wrap="none" rtlCol="0">
            <a:spAutoFit/>
          </a:bodyPr>
          <a:lstStyle/>
          <a:p>
            <a:r>
              <a:rPr lang="en-US" sz="3600" dirty="0"/>
              <a:t>d</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4411ABE-6A2F-4375-87A0-9D6605E82C14}"/>
                  </a:ext>
                </a:extLst>
              </p:cNvPr>
              <p:cNvSpPr txBox="1"/>
              <p:nvPr/>
            </p:nvSpPr>
            <p:spPr>
              <a:xfrm>
                <a:off x="7206916" y="2401011"/>
                <a:ext cx="451989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𝜆</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𝑑</m:t>
                      </m:r>
                      <m:r>
                        <a:rPr lang="en-US" sz="3600" b="0" i="1" smtClean="0">
                          <a:latin typeface="Cambria Math" panose="02040503050406030204" pitchFamily="18" charset="0"/>
                          <a:ea typeface="Cambria Math" panose="02040503050406030204" pitchFamily="18" charset="0"/>
                        </a:rPr>
                        <m:t>(</m:t>
                      </m:r>
                      <m:func>
                        <m:funcPr>
                          <m:ctrlPr>
                            <a:rPr lang="en-US" sz="3600" b="0" i="1" smtClean="0">
                              <a:latin typeface="Cambria Math" panose="02040503050406030204" pitchFamily="18" charset="0"/>
                              <a:ea typeface="Cambria Math" panose="02040503050406030204" pitchFamily="18" charset="0"/>
                            </a:rPr>
                          </m:ctrlPr>
                        </m:funcPr>
                        <m:fName>
                          <m:r>
                            <m:rPr>
                              <m:sty m:val="p"/>
                            </m:rPr>
                            <a:rPr lang="en-US" sz="3600" b="0" i="0" smtClean="0">
                              <a:latin typeface="Cambria Math" panose="02040503050406030204" pitchFamily="18" charset="0"/>
                              <a:ea typeface="Cambria Math" panose="02040503050406030204" pitchFamily="18" charset="0"/>
                            </a:rPr>
                            <m:t>sin</m:t>
                          </m:r>
                        </m:fName>
                        <m:e>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𝑖</m:t>
                              </m:r>
                            </m:e>
                          </m:d>
                        </m:e>
                      </m:func>
                      <m:r>
                        <a:rPr lang="en-US" sz="3600" b="0" i="1" smtClean="0">
                          <a:latin typeface="Cambria Math" panose="02040503050406030204" pitchFamily="18" charset="0"/>
                          <a:ea typeface="Cambria Math" panose="02040503050406030204" pitchFamily="18" charset="0"/>
                        </a:rPr>
                        <m:t>+</m:t>
                      </m:r>
                      <m:func>
                        <m:funcPr>
                          <m:ctrlPr>
                            <a:rPr lang="en-US" sz="3600" b="0" i="1" smtClean="0">
                              <a:latin typeface="Cambria Math" panose="02040503050406030204" pitchFamily="18" charset="0"/>
                              <a:ea typeface="Cambria Math" panose="02040503050406030204" pitchFamily="18" charset="0"/>
                            </a:rPr>
                          </m:ctrlPr>
                        </m:funcPr>
                        <m:fName>
                          <m:r>
                            <m:rPr>
                              <m:sty m:val="p"/>
                            </m:rPr>
                            <a:rPr lang="en-US" sz="3600" b="0" i="0" smtClean="0">
                              <a:latin typeface="Cambria Math" panose="02040503050406030204" pitchFamily="18" charset="0"/>
                              <a:ea typeface="Cambria Math" panose="02040503050406030204" pitchFamily="18" charset="0"/>
                            </a:rPr>
                            <m:t>sin</m:t>
                          </m:r>
                        </m:fName>
                        <m:e>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𝑟</m:t>
                              </m:r>
                            </m:e>
                          </m:d>
                        </m:e>
                      </m:func>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27" name="TextBox 26">
                <a:extLst>
                  <a:ext uri="{FF2B5EF4-FFF2-40B4-BE49-F238E27FC236}">
                    <a16:creationId xmlns:a16="http://schemas.microsoft.com/office/drawing/2014/main" id="{94411ABE-6A2F-4375-87A0-9D6605E82C14}"/>
                  </a:ext>
                </a:extLst>
              </p:cNvPr>
              <p:cNvSpPr txBox="1">
                <a:spLocks noRot="1" noChangeAspect="1" noMove="1" noResize="1" noEditPoints="1" noAdjustHandles="1" noChangeArrowheads="1" noChangeShapeType="1" noTextEdit="1"/>
              </p:cNvSpPr>
              <p:nvPr/>
            </p:nvSpPr>
            <p:spPr>
              <a:xfrm>
                <a:off x="7206916" y="2401011"/>
                <a:ext cx="4519892" cy="553998"/>
              </a:xfrm>
              <a:prstGeom prst="rect">
                <a:avLst/>
              </a:prstGeom>
              <a:blipFill>
                <a:blip r:embed="rId3"/>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4701D3E2-261E-4921-9A7D-831C1BEF7427}"/>
              </a:ext>
            </a:extLst>
          </p:cNvPr>
          <p:cNvSpPr txBox="1"/>
          <p:nvPr/>
        </p:nvSpPr>
        <p:spPr>
          <a:xfrm>
            <a:off x="8305800" y="3749785"/>
            <a:ext cx="3517232" cy="1815882"/>
          </a:xfrm>
          <a:prstGeom prst="rect">
            <a:avLst/>
          </a:prstGeom>
          <a:noFill/>
        </p:spPr>
        <p:txBody>
          <a:bodyPr wrap="square" rtlCol="0">
            <a:spAutoFit/>
          </a:bodyPr>
          <a:lstStyle/>
          <a:p>
            <a:r>
              <a:rPr lang="en-US" sz="2800" dirty="0"/>
              <a:t>Different wavelengths of light are reflected at different angles.</a:t>
            </a:r>
          </a:p>
        </p:txBody>
      </p:sp>
    </p:spTree>
    <p:extLst>
      <p:ext uri="{BB962C8B-B14F-4D97-AF65-F5344CB8AC3E}">
        <p14:creationId xmlns:p14="http://schemas.microsoft.com/office/powerpoint/2010/main" val="216441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A79D-5828-4A64-BF4F-58F788F6C83B}"/>
              </a:ext>
            </a:extLst>
          </p:cNvPr>
          <p:cNvSpPr>
            <a:spLocks noGrp="1"/>
          </p:cNvSpPr>
          <p:nvPr>
            <p:ph type="title"/>
          </p:nvPr>
        </p:nvSpPr>
        <p:spPr/>
        <p:txBody>
          <a:bodyPr/>
          <a:lstStyle/>
          <a:p>
            <a:r>
              <a:rPr lang="en-US" dirty="0"/>
              <a:t>Focal Length and Resolution</a:t>
            </a:r>
          </a:p>
        </p:txBody>
      </p:sp>
      <p:graphicFrame>
        <p:nvGraphicFramePr>
          <p:cNvPr id="3" name="Table 2">
            <a:extLst>
              <a:ext uri="{FF2B5EF4-FFF2-40B4-BE49-F238E27FC236}">
                <a16:creationId xmlns:a16="http://schemas.microsoft.com/office/drawing/2014/main" id="{6F3E6664-CBD1-4343-AB57-BC0BDC812643}"/>
              </a:ext>
            </a:extLst>
          </p:cNvPr>
          <p:cNvGraphicFramePr>
            <a:graphicFrameLocks noGrp="1"/>
          </p:cNvGraphicFramePr>
          <p:nvPr>
            <p:extLst>
              <p:ext uri="{D42A27DB-BD31-4B8C-83A1-F6EECF244321}">
                <p14:modId xmlns:p14="http://schemas.microsoft.com/office/powerpoint/2010/main" val="2266999677"/>
              </p:ext>
            </p:extLst>
          </p:nvPr>
        </p:nvGraphicFramePr>
        <p:xfrm>
          <a:off x="7772400" y="2849880"/>
          <a:ext cx="3860800" cy="25603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513319324"/>
                    </a:ext>
                  </a:extLst>
                </a:gridCol>
                <a:gridCol w="1076960">
                  <a:extLst>
                    <a:ext uri="{9D8B030D-6E8A-4147-A177-3AD203B41FA5}">
                      <a16:colId xmlns:a16="http://schemas.microsoft.com/office/drawing/2014/main" val="3320766457"/>
                    </a:ext>
                  </a:extLst>
                </a:gridCol>
                <a:gridCol w="1412240">
                  <a:extLst>
                    <a:ext uri="{9D8B030D-6E8A-4147-A177-3AD203B41FA5}">
                      <a16:colId xmlns:a16="http://schemas.microsoft.com/office/drawing/2014/main" val="281553481"/>
                    </a:ext>
                  </a:extLst>
                </a:gridCol>
              </a:tblGrid>
              <a:tr h="370840">
                <a:tc>
                  <a:txBody>
                    <a:bodyPr/>
                    <a:lstStyle/>
                    <a:p>
                      <a:pPr algn="ctr"/>
                      <a:r>
                        <a:rPr lang="en-US" dirty="0"/>
                        <a:t>System</a:t>
                      </a:r>
                    </a:p>
                  </a:txBody>
                  <a:tcPr anchor="ctr"/>
                </a:tc>
                <a:tc>
                  <a:txBody>
                    <a:bodyPr/>
                    <a:lstStyle/>
                    <a:p>
                      <a:pPr algn="ctr"/>
                      <a:r>
                        <a:rPr lang="en-US" dirty="0"/>
                        <a:t>Focal Length</a:t>
                      </a:r>
                    </a:p>
                  </a:txBody>
                  <a:tcPr anchor="ctr"/>
                </a:tc>
                <a:tc>
                  <a:txBody>
                    <a:bodyPr/>
                    <a:lstStyle/>
                    <a:p>
                      <a:pPr algn="ctr"/>
                      <a:r>
                        <a:rPr lang="en-US" dirty="0"/>
                        <a:t>Resolution (Optional)</a:t>
                      </a:r>
                    </a:p>
                  </a:txBody>
                  <a:tcPr anchor="ctr"/>
                </a:tc>
                <a:extLst>
                  <a:ext uri="{0D108BD9-81ED-4DB2-BD59-A6C34878D82A}">
                    <a16:rowId xmlns:a16="http://schemas.microsoft.com/office/drawing/2014/main" val="1109745258"/>
                  </a:ext>
                </a:extLst>
              </a:tr>
              <a:tr h="370840">
                <a:tc>
                  <a:txBody>
                    <a:bodyPr/>
                    <a:lstStyle/>
                    <a:p>
                      <a:pPr algn="ctr"/>
                      <a:r>
                        <a:rPr lang="en-US" dirty="0"/>
                        <a:t>NRS-4500</a:t>
                      </a:r>
                    </a:p>
                  </a:txBody>
                  <a:tcPr anchor="ctr"/>
                </a:tc>
                <a:tc>
                  <a:txBody>
                    <a:bodyPr/>
                    <a:lstStyle/>
                    <a:p>
                      <a:pPr algn="ctr"/>
                      <a:r>
                        <a:rPr lang="en-US" dirty="0"/>
                        <a:t>200 mm</a:t>
                      </a:r>
                    </a:p>
                  </a:txBody>
                  <a:tcPr anchor="ctr"/>
                </a:tc>
                <a:tc>
                  <a:txBody>
                    <a:bodyPr/>
                    <a:lstStyle/>
                    <a:p>
                      <a:pPr algn="ctr"/>
                      <a:r>
                        <a:rPr lang="en-US" dirty="0"/>
                        <a:t>2.0 cm</a:t>
                      </a:r>
                      <a:r>
                        <a:rPr lang="en-US" baseline="30000" dirty="0"/>
                        <a:t>-1</a:t>
                      </a:r>
                      <a:r>
                        <a:rPr lang="en-US" baseline="0" dirty="0"/>
                        <a:t>    (0.7 cm</a:t>
                      </a:r>
                      <a:r>
                        <a:rPr lang="en-US" baseline="30000" dirty="0"/>
                        <a:t>-1</a:t>
                      </a:r>
                      <a:r>
                        <a:rPr lang="en-US" baseline="0" dirty="0"/>
                        <a:t>)</a:t>
                      </a:r>
                      <a:endParaRPr lang="en-US" dirty="0"/>
                    </a:p>
                  </a:txBody>
                  <a:tcPr anchor="ctr"/>
                </a:tc>
                <a:extLst>
                  <a:ext uri="{0D108BD9-81ED-4DB2-BD59-A6C34878D82A}">
                    <a16:rowId xmlns:a16="http://schemas.microsoft.com/office/drawing/2014/main" val="3391031598"/>
                  </a:ext>
                </a:extLst>
              </a:tr>
              <a:tr h="370840">
                <a:tc>
                  <a:txBody>
                    <a:bodyPr/>
                    <a:lstStyle/>
                    <a:p>
                      <a:pPr algn="ctr"/>
                      <a:r>
                        <a:rPr lang="en-US" dirty="0"/>
                        <a:t>NRS-5500</a:t>
                      </a:r>
                    </a:p>
                  </a:txBody>
                  <a:tcPr anchor="ctr"/>
                </a:tc>
                <a:tc>
                  <a:txBody>
                    <a:bodyPr/>
                    <a:lstStyle/>
                    <a:p>
                      <a:pPr algn="ctr"/>
                      <a:r>
                        <a:rPr lang="en-US" dirty="0"/>
                        <a:t>300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 cm</a:t>
                      </a:r>
                      <a:r>
                        <a:rPr lang="en-US" baseline="30000" dirty="0"/>
                        <a:t>-1</a:t>
                      </a:r>
                      <a:r>
                        <a:rPr lang="en-US" baseline="0" dirty="0"/>
                        <a:t>    (0.7 cm</a:t>
                      </a:r>
                      <a:r>
                        <a:rPr lang="en-US" baseline="30000" dirty="0"/>
                        <a:t>-1</a:t>
                      </a:r>
                      <a:r>
                        <a:rPr lang="en-US" baseline="0" dirty="0"/>
                        <a:t>)</a:t>
                      </a:r>
                      <a:endParaRPr lang="en-US" dirty="0"/>
                    </a:p>
                  </a:txBody>
                  <a:tcPr anchor="ctr"/>
                </a:tc>
                <a:extLst>
                  <a:ext uri="{0D108BD9-81ED-4DB2-BD59-A6C34878D82A}">
                    <a16:rowId xmlns:a16="http://schemas.microsoft.com/office/drawing/2014/main" val="576245779"/>
                  </a:ext>
                </a:extLst>
              </a:tr>
              <a:tr h="370840">
                <a:tc>
                  <a:txBody>
                    <a:bodyPr/>
                    <a:lstStyle/>
                    <a:p>
                      <a:pPr algn="ctr"/>
                      <a:r>
                        <a:rPr lang="en-US" dirty="0"/>
                        <a:t>NRS-7500</a:t>
                      </a:r>
                    </a:p>
                  </a:txBody>
                  <a:tcPr anchor="ctr"/>
                </a:tc>
                <a:tc>
                  <a:txBody>
                    <a:bodyPr/>
                    <a:lstStyle/>
                    <a:p>
                      <a:pPr algn="ctr"/>
                      <a:r>
                        <a:rPr lang="en-US" dirty="0"/>
                        <a:t>500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0.7 cm</a:t>
                      </a:r>
                      <a:r>
                        <a:rPr lang="en-US" baseline="30000" dirty="0"/>
                        <a:t>-1</a:t>
                      </a:r>
                      <a:r>
                        <a:rPr lang="en-US" baseline="0" dirty="0"/>
                        <a:t>    (0.3 cm</a:t>
                      </a:r>
                      <a:r>
                        <a:rPr lang="en-US" baseline="30000" dirty="0"/>
                        <a:t>-1</a:t>
                      </a:r>
                      <a:r>
                        <a:rPr lang="en-US" baseline="0" dirty="0"/>
                        <a:t>)</a:t>
                      </a:r>
                      <a:endParaRPr lang="en-US" dirty="0"/>
                    </a:p>
                  </a:txBody>
                  <a:tcPr anchor="ctr"/>
                </a:tc>
                <a:extLst>
                  <a:ext uri="{0D108BD9-81ED-4DB2-BD59-A6C34878D82A}">
                    <a16:rowId xmlns:a16="http://schemas.microsoft.com/office/drawing/2014/main" val="120835145"/>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B0C73D-587D-472C-BDF3-5346926BC01F}"/>
                  </a:ext>
                </a:extLst>
              </p:cNvPr>
              <p:cNvSpPr txBox="1"/>
              <p:nvPr/>
            </p:nvSpPr>
            <p:spPr>
              <a:xfrm>
                <a:off x="304800" y="2362200"/>
                <a:ext cx="451989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𝜆</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e>
                      </m:func>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𝑟</m:t>
                              </m:r>
                            </m:e>
                          </m:d>
                        </m:e>
                      </m:func>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30B0C73D-587D-472C-BDF3-5346926BC01F}"/>
                  </a:ext>
                </a:extLst>
              </p:cNvPr>
              <p:cNvSpPr txBox="1">
                <a:spLocks noRot="1" noChangeAspect="1" noMove="1" noResize="1" noEditPoints="1" noAdjustHandles="1" noChangeArrowheads="1" noChangeShapeType="1" noTextEdit="1"/>
              </p:cNvSpPr>
              <p:nvPr/>
            </p:nvSpPr>
            <p:spPr>
              <a:xfrm>
                <a:off x="304800" y="2362200"/>
                <a:ext cx="4519892" cy="307777"/>
              </a:xfrm>
              <a:prstGeom prst="rect">
                <a:avLst/>
              </a:prstGeom>
              <a:blipFill>
                <a:blip r:embed="rId4"/>
                <a:stretch>
                  <a:fillRect b="-380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244EB10-4AFF-4292-A16D-0C123083F1C0}"/>
              </a:ext>
            </a:extLst>
          </p:cNvPr>
          <p:cNvPicPr>
            <a:picLocks noChangeAspect="1"/>
          </p:cNvPicPr>
          <p:nvPr/>
        </p:nvPicPr>
        <p:blipFill>
          <a:blip r:embed="rId5"/>
          <a:stretch>
            <a:fillRect/>
          </a:stretch>
        </p:blipFill>
        <p:spPr>
          <a:xfrm>
            <a:off x="547914" y="1926969"/>
            <a:ext cx="7528560" cy="4406141"/>
          </a:xfrm>
          <a:prstGeom prst="rect">
            <a:avLst/>
          </a:prstGeom>
        </p:spPr>
      </p:pic>
    </p:spTree>
    <p:extLst>
      <p:ext uri="{BB962C8B-B14F-4D97-AF65-F5344CB8AC3E}">
        <p14:creationId xmlns:p14="http://schemas.microsoft.com/office/powerpoint/2010/main" val="27077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8CB5-2F70-48CF-A9EC-AE1E56E0CD5A}"/>
              </a:ext>
            </a:extLst>
          </p:cNvPr>
          <p:cNvSpPr>
            <a:spLocks noGrp="1"/>
          </p:cNvSpPr>
          <p:nvPr>
            <p:ph type="title"/>
          </p:nvPr>
        </p:nvSpPr>
        <p:spPr/>
        <p:txBody>
          <a:bodyPr/>
          <a:lstStyle/>
          <a:p>
            <a:r>
              <a:rPr lang="en-US" dirty="0"/>
              <a:t>Grating Selection </a:t>
            </a:r>
          </a:p>
        </p:txBody>
      </p:sp>
      <p:pic>
        <p:nvPicPr>
          <p:cNvPr id="4" name="Content Placeholder 3">
            <a:extLst>
              <a:ext uri="{FF2B5EF4-FFF2-40B4-BE49-F238E27FC236}">
                <a16:creationId xmlns:a16="http://schemas.microsoft.com/office/drawing/2014/main" id="{C19DDE16-93D9-4351-86F7-9940648BA892}"/>
              </a:ext>
            </a:extLst>
          </p:cNvPr>
          <p:cNvPicPr>
            <a:picLocks noGrp="1" noChangeAspect="1"/>
          </p:cNvPicPr>
          <p:nvPr>
            <p:ph idx="1"/>
          </p:nvPr>
        </p:nvPicPr>
        <p:blipFill rotWithShape="1">
          <a:blip r:embed="rId3"/>
          <a:srcRect l="58503" t="34803" r="15570" b="13477"/>
          <a:stretch/>
        </p:blipFill>
        <p:spPr>
          <a:xfrm>
            <a:off x="685800" y="1919709"/>
            <a:ext cx="6519880" cy="4274580"/>
          </a:xfrm>
          <a:prstGeom prst="rect">
            <a:avLst/>
          </a:prstGeom>
        </p:spPr>
      </p:pic>
      <p:pic>
        <p:nvPicPr>
          <p:cNvPr id="3" name="Picture 2">
            <a:extLst>
              <a:ext uri="{FF2B5EF4-FFF2-40B4-BE49-F238E27FC236}">
                <a16:creationId xmlns:a16="http://schemas.microsoft.com/office/drawing/2014/main" id="{999A96DD-476D-43CC-AF80-B64153317CC2}"/>
              </a:ext>
            </a:extLst>
          </p:cNvPr>
          <p:cNvPicPr>
            <a:picLocks noChangeAspect="1"/>
          </p:cNvPicPr>
          <p:nvPr/>
        </p:nvPicPr>
        <p:blipFill rotWithShape="1">
          <a:blip r:embed="rId4"/>
          <a:srcRect l="21856" t="34513" r="52912" b="37145"/>
          <a:stretch/>
        </p:blipFill>
        <p:spPr>
          <a:xfrm>
            <a:off x="7789006" y="2434118"/>
            <a:ext cx="2606772" cy="1759634"/>
          </a:xfrm>
          <a:prstGeom prst="rect">
            <a:avLst/>
          </a:prstGeom>
        </p:spPr>
      </p:pic>
      <p:pic>
        <p:nvPicPr>
          <p:cNvPr id="5" name="Picture 4">
            <a:extLst>
              <a:ext uri="{FF2B5EF4-FFF2-40B4-BE49-F238E27FC236}">
                <a16:creationId xmlns:a16="http://schemas.microsoft.com/office/drawing/2014/main" id="{E9D1716A-002D-4FDE-A097-E9C7316945C7}"/>
              </a:ext>
            </a:extLst>
          </p:cNvPr>
          <p:cNvPicPr>
            <a:picLocks noChangeAspect="1"/>
          </p:cNvPicPr>
          <p:nvPr/>
        </p:nvPicPr>
        <p:blipFill rotWithShape="1">
          <a:blip r:embed="rId5"/>
          <a:srcRect l="54454"/>
          <a:stretch/>
        </p:blipFill>
        <p:spPr>
          <a:xfrm>
            <a:off x="7467600" y="4525803"/>
            <a:ext cx="2801311" cy="175963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56EBFE-5E6B-458D-9A06-663EE858DE98}"/>
                  </a:ext>
                </a:extLst>
              </p:cNvPr>
              <p:cNvSpPr txBox="1"/>
              <p:nvPr/>
            </p:nvSpPr>
            <p:spPr>
              <a:xfrm>
                <a:off x="6608309" y="1915522"/>
                <a:ext cx="451989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𝜆</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e>
                      </m:func>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𝑟</m:t>
                              </m:r>
                            </m:e>
                          </m:d>
                        </m:e>
                      </m:func>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4256EBFE-5E6B-458D-9A06-663EE858DE98}"/>
                  </a:ext>
                </a:extLst>
              </p:cNvPr>
              <p:cNvSpPr txBox="1">
                <a:spLocks noRot="1" noChangeAspect="1" noMove="1" noResize="1" noEditPoints="1" noAdjustHandles="1" noChangeArrowheads="1" noChangeShapeType="1" noTextEdit="1"/>
              </p:cNvSpPr>
              <p:nvPr/>
            </p:nvSpPr>
            <p:spPr>
              <a:xfrm>
                <a:off x="6608309" y="1915522"/>
                <a:ext cx="4519892" cy="307777"/>
              </a:xfrm>
              <a:prstGeom prst="rect">
                <a:avLst/>
              </a:prstGeom>
              <a:blipFill>
                <a:blip r:embed="rId6"/>
                <a:stretch>
                  <a:fillRect b="-37255"/>
                </a:stretch>
              </a:blipFill>
            </p:spPr>
            <p:txBody>
              <a:bodyPr/>
              <a:lstStyle/>
              <a:p>
                <a:r>
                  <a:rPr lang="en-US">
                    <a:noFill/>
                  </a:rPr>
                  <a:t> </a:t>
                </a:r>
              </a:p>
            </p:txBody>
          </p:sp>
        </mc:Fallback>
      </mc:AlternateContent>
    </p:spTree>
    <p:extLst>
      <p:ext uri="{BB962C8B-B14F-4D97-AF65-F5344CB8AC3E}">
        <p14:creationId xmlns:p14="http://schemas.microsoft.com/office/powerpoint/2010/main" val="30664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22A-6013-43A1-8FF0-4C185896C509}"/>
              </a:ext>
            </a:extLst>
          </p:cNvPr>
          <p:cNvSpPr>
            <a:spLocks noGrp="1"/>
          </p:cNvSpPr>
          <p:nvPr>
            <p:ph type="title"/>
          </p:nvPr>
        </p:nvSpPr>
        <p:spPr/>
        <p:txBody>
          <a:bodyPr/>
          <a:lstStyle/>
          <a:p>
            <a:r>
              <a:rPr lang="en-US" dirty="0"/>
              <a:t>Rotary Encoding</a:t>
            </a:r>
          </a:p>
        </p:txBody>
      </p:sp>
      <p:pic>
        <p:nvPicPr>
          <p:cNvPr id="4" name="図 8">
            <a:extLst>
              <a:ext uri="{FF2B5EF4-FFF2-40B4-BE49-F238E27FC236}">
                <a16:creationId xmlns:a16="http://schemas.microsoft.com/office/drawing/2014/main" id="{6E3E3D47-876D-4DB0-852B-D2E5FCC4FA56}"/>
              </a:ext>
            </a:extLst>
          </p:cNvPr>
          <p:cNvPicPr>
            <a:picLocks noGrp="1"/>
          </p:cNvPicPr>
          <p:nvPr>
            <p:ph idx="1"/>
          </p:nvPr>
        </p:nvPicPr>
        <p:blipFill>
          <a:blip r:embed="rId3" cstate="print"/>
          <a:srcRect/>
          <a:stretch>
            <a:fillRect/>
          </a:stretch>
        </p:blipFill>
        <p:spPr bwMode="auto">
          <a:xfrm>
            <a:off x="1360655" y="2201529"/>
            <a:ext cx="4381500" cy="2638425"/>
          </a:xfrm>
          <a:prstGeom prst="rect">
            <a:avLst/>
          </a:prstGeom>
          <a:noFill/>
          <a:ln w="9525">
            <a:noFill/>
            <a:miter lim="800000"/>
            <a:headEnd/>
            <a:tailEnd/>
          </a:ln>
        </p:spPr>
      </p:pic>
      <p:pic>
        <p:nvPicPr>
          <p:cNvPr id="5" name="図 9">
            <a:extLst>
              <a:ext uri="{FF2B5EF4-FFF2-40B4-BE49-F238E27FC236}">
                <a16:creationId xmlns:a16="http://schemas.microsoft.com/office/drawing/2014/main" id="{48306D00-79D0-46D6-BBC6-DA9FFAA9BD44}"/>
              </a:ext>
            </a:extLst>
          </p:cNvPr>
          <p:cNvPicPr/>
          <p:nvPr/>
        </p:nvPicPr>
        <p:blipFill>
          <a:blip r:embed="rId4" cstate="print"/>
          <a:srcRect/>
          <a:stretch>
            <a:fillRect/>
          </a:stretch>
        </p:blipFill>
        <p:spPr bwMode="auto">
          <a:xfrm>
            <a:off x="6449846" y="2201529"/>
            <a:ext cx="3428079" cy="2638425"/>
          </a:xfrm>
          <a:prstGeom prst="rect">
            <a:avLst/>
          </a:prstGeom>
          <a:noFill/>
          <a:ln w="9525">
            <a:noFill/>
            <a:miter lim="800000"/>
            <a:headEnd/>
            <a:tailEnd/>
          </a:ln>
        </p:spPr>
      </p:pic>
      <p:sp>
        <p:nvSpPr>
          <p:cNvPr id="6" name="TextBox 5">
            <a:extLst>
              <a:ext uri="{FF2B5EF4-FFF2-40B4-BE49-F238E27FC236}">
                <a16:creationId xmlns:a16="http://schemas.microsoft.com/office/drawing/2014/main" id="{CC709636-F498-4C43-81AC-908AD3551963}"/>
              </a:ext>
            </a:extLst>
          </p:cNvPr>
          <p:cNvSpPr txBox="1"/>
          <p:nvPr/>
        </p:nvSpPr>
        <p:spPr>
          <a:xfrm>
            <a:off x="1360655" y="5426242"/>
            <a:ext cx="8937062" cy="369332"/>
          </a:xfrm>
          <a:prstGeom prst="rect">
            <a:avLst/>
          </a:prstGeom>
          <a:noFill/>
        </p:spPr>
        <p:txBody>
          <a:bodyPr wrap="none" rtlCol="0">
            <a:spAutoFit/>
          </a:bodyPr>
          <a:lstStyle/>
          <a:p>
            <a:r>
              <a:rPr lang="en-US" dirty="0"/>
              <a:t>Precise positioning of the spectrograph is important for wavenumber repeatability!  </a:t>
            </a:r>
          </a:p>
        </p:txBody>
      </p:sp>
    </p:spTree>
    <p:extLst>
      <p:ext uri="{BB962C8B-B14F-4D97-AF65-F5344CB8AC3E}">
        <p14:creationId xmlns:p14="http://schemas.microsoft.com/office/powerpoint/2010/main" val="390703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817C-458F-49F1-A78B-D7D718CB178F}"/>
              </a:ext>
            </a:extLst>
          </p:cNvPr>
          <p:cNvSpPr>
            <a:spLocks noGrp="1"/>
          </p:cNvSpPr>
          <p:nvPr>
            <p:ph type="title"/>
          </p:nvPr>
        </p:nvSpPr>
        <p:spPr/>
        <p:txBody>
          <a:bodyPr/>
          <a:lstStyle/>
          <a:p>
            <a:r>
              <a:rPr lang="en-US" dirty="0"/>
              <a:t>Detectors</a:t>
            </a:r>
          </a:p>
        </p:txBody>
      </p:sp>
      <p:sp>
        <p:nvSpPr>
          <p:cNvPr id="3" name="Content Placeholder 2">
            <a:extLst>
              <a:ext uri="{FF2B5EF4-FFF2-40B4-BE49-F238E27FC236}">
                <a16:creationId xmlns:a16="http://schemas.microsoft.com/office/drawing/2014/main" id="{96C4F4C8-466D-4395-BE9D-A43D4A8B3045}"/>
              </a:ext>
            </a:extLst>
          </p:cNvPr>
          <p:cNvSpPr>
            <a:spLocks noGrp="1"/>
          </p:cNvSpPr>
          <p:nvPr>
            <p:ph idx="1"/>
          </p:nvPr>
        </p:nvSpPr>
        <p:spPr>
          <a:xfrm>
            <a:off x="1097280" y="1845734"/>
            <a:ext cx="4617720" cy="4023360"/>
          </a:xfrm>
        </p:spPr>
        <p:txBody>
          <a:bodyPr>
            <a:normAutofit/>
          </a:bodyPr>
          <a:lstStyle/>
          <a:p>
            <a:pPr>
              <a:buFont typeface="Wingdings" panose="05000000000000000000" pitchFamily="2" charset="2"/>
              <a:buChar char="v"/>
            </a:pPr>
            <a:r>
              <a:rPr lang="en-US" dirty="0"/>
              <a:t> CCD – Charge Coupled Device – converts photons to electronic signals</a:t>
            </a:r>
          </a:p>
          <a:p>
            <a:pPr>
              <a:buFont typeface="Wingdings" panose="05000000000000000000" pitchFamily="2" charset="2"/>
              <a:buChar char="v"/>
            </a:pPr>
            <a:endParaRPr lang="en-US" dirty="0"/>
          </a:p>
          <a:p>
            <a:pPr>
              <a:buFont typeface="Wingdings" panose="05000000000000000000" pitchFamily="2" charset="2"/>
              <a:buChar char="v"/>
            </a:pPr>
            <a:r>
              <a:rPr lang="en-US" dirty="0"/>
              <a:t> </a:t>
            </a:r>
            <a:r>
              <a:rPr lang="en-US" dirty="0" err="1"/>
              <a:t>InGaAs</a:t>
            </a:r>
            <a:r>
              <a:rPr lang="en-US" dirty="0"/>
              <a:t> – Converts Near IR wavelengths to electronic signal (used for 1064 nm).</a:t>
            </a:r>
          </a:p>
          <a:p>
            <a:pPr>
              <a:buFont typeface="Wingdings" panose="05000000000000000000" pitchFamily="2" charset="2"/>
              <a:buChar char="v"/>
            </a:pPr>
            <a:endParaRPr lang="en-US" dirty="0"/>
          </a:p>
          <a:p>
            <a:pPr>
              <a:buFont typeface="Wingdings" panose="05000000000000000000" pitchFamily="2" charset="2"/>
              <a:buChar char="v"/>
            </a:pPr>
            <a:r>
              <a:rPr lang="en-US" dirty="0"/>
              <a:t> EMCCD – Multiplies signal from CCD detector.</a:t>
            </a:r>
          </a:p>
        </p:txBody>
      </p:sp>
      <p:pic>
        <p:nvPicPr>
          <p:cNvPr id="5" name="Picture 4">
            <a:extLst>
              <a:ext uri="{FF2B5EF4-FFF2-40B4-BE49-F238E27FC236}">
                <a16:creationId xmlns:a16="http://schemas.microsoft.com/office/drawing/2014/main" id="{E281E63D-6419-48C2-A588-7192B7F77A1A}"/>
              </a:ext>
            </a:extLst>
          </p:cNvPr>
          <p:cNvPicPr>
            <a:picLocks noChangeAspect="1"/>
          </p:cNvPicPr>
          <p:nvPr/>
        </p:nvPicPr>
        <p:blipFill>
          <a:blip r:embed="rId2"/>
          <a:stretch>
            <a:fillRect/>
          </a:stretch>
        </p:blipFill>
        <p:spPr>
          <a:xfrm>
            <a:off x="6106907" y="2005966"/>
            <a:ext cx="5265943" cy="3632834"/>
          </a:xfrm>
          <a:prstGeom prst="rect">
            <a:avLst/>
          </a:prstGeom>
        </p:spPr>
      </p:pic>
      <p:sp>
        <p:nvSpPr>
          <p:cNvPr id="6" name="TextBox 5">
            <a:extLst>
              <a:ext uri="{FF2B5EF4-FFF2-40B4-BE49-F238E27FC236}">
                <a16:creationId xmlns:a16="http://schemas.microsoft.com/office/drawing/2014/main" id="{AAEBB496-5443-4A5D-A8E6-3EAED4E5B77C}"/>
              </a:ext>
            </a:extLst>
          </p:cNvPr>
          <p:cNvSpPr txBox="1"/>
          <p:nvPr/>
        </p:nvSpPr>
        <p:spPr>
          <a:xfrm>
            <a:off x="7467600" y="5782100"/>
            <a:ext cx="2800767" cy="369332"/>
          </a:xfrm>
          <a:prstGeom prst="rect">
            <a:avLst/>
          </a:prstGeom>
          <a:noFill/>
        </p:spPr>
        <p:txBody>
          <a:bodyPr wrap="none" rtlCol="0">
            <a:spAutoFit/>
          </a:bodyPr>
          <a:lstStyle/>
          <a:p>
            <a:r>
              <a:rPr lang="en-US" dirty="0"/>
              <a:t>Diagram of a CCD device</a:t>
            </a:r>
          </a:p>
        </p:txBody>
      </p:sp>
      <p:sp>
        <p:nvSpPr>
          <p:cNvPr id="7" name="Rectangle 6">
            <a:extLst>
              <a:ext uri="{FF2B5EF4-FFF2-40B4-BE49-F238E27FC236}">
                <a16:creationId xmlns:a16="http://schemas.microsoft.com/office/drawing/2014/main" id="{E9B96071-A431-473B-BCA2-FDDAF293DE04}"/>
              </a:ext>
            </a:extLst>
          </p:cNvPr>
          <p:cNvSpPr/>
          <p:nvPr/>
        </p:nvSpPr>
        <p:spPr>
          <a:xfrm>
            <a:off x="2286000" y="6000634"/>
            <a:ext cx="4620176" cy="307777"/>
          </a:xfrm>
          <a:prstGeom prst="rect">
            <a:avLst/>
          </a:prstGeom>
        </p:spPr>
        <p:txBody>
          <a:bodyPr wrap="none">
            <a:spAutoFit/>
          </a:bodyPr>
          <a:lstStyle/>
          <a:p>
            <a:r>
              <a:rPr lang="en-US" sz="1400" dirty="0"/>
              <a:t>https://hamamatsu.magnet.fsu.edu/articles/interline.html</a:t>
            </a:r>
          </a:p>
        </p:txBody>
      </p:sp>
    </p:spTree>
    <p:extLst>
      <p:ext uri="{BB962C8B-B14F-4D97-AF65-F5344CB8AC3E}">
        <p14:creationId xmlns:p14="http://schemas.microsoft.com/office/powerpoint/2010/main" val="189625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4D5F-CB64-49E2-B95A-E642537DF8A7}"/>
              </a:ext>
            </a:extLst>
          </p:cNvPr>
          <p:cNvSpPr>
            <a:spLocks noGrp="1"/>
          </p:cNvSpPr>
          <p:nvPr>
            <p:ph type="title"/>
          </p:nvPr>
        </p:nvSpPr>
        <p:spPr/>
        <p:txBody>
          <a:bodyPr/>
          <a:lstStyle/>
          <a:p>
            <a:r>
              <a:rPr lang="en-US" dirty="0"/>
              <a:t>Uses for Raman – Chemical Identification</a:t>
            </a:r>
          </a:p>
        </p:txBody>
      </p:sp>
      <p:sp>
        <p:nvSpPr>
          <p:cNvPr id="6" name="Content Placeholder 5">
            <a:extLst>
              <a:ext uri="{FF2B5EF4-FFF2-40B4-BE49-F238E27FC236}">
                <a16:creationId xmlns:a16="http://schemas.microsoft.com/office/drawing/2014/main" id="{92FD81F0-A60E-4236-8BAF-2FAB9A502DC9}"/>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CE0F598E-E72E-4A7D-BF2D-F8D51F6E08B4}"/>
              </a:ext>
            </a:extLst>
          </p:cNvPr>
          <p:cNvPicPr>
            <a:picLocks noChangeAspect="1"/>
          </p:cNvPicPr>
          <p:nvPr/>
        </p:nvPicPr>
        <p:blipFill rotWithShape="1">
          <a:blip r:embed="rId2"/>
          <a:srcRect l="10625" t="19574" r="79375" b="57606"/>
          <a:stretch/>
        </p:blipFill>
        <p:spPr>
          <a:xfrm>
            <a:off x="533400" y="2133600"/>
            <a:ext cx="4267200" cy="3200400"/>
          </a:xfrm>
          <a:prstGeom prst="rect">
            <a:avLst/>
          </a:prstGeom>
        </p:spPr>
      </p:pic>
      <p:pic>
        <p:nvPicPr>
          <p:cNvPr id="9" name="Picture 8">
            <a:extLst>
              <a:ext uri="{FF2B5EF4-FFF2-40B4-BE49-F238E27FC236}">
                <a16:creationId xmlns:a16="http://schemas.microsoft.com/office/drawing/2014/main" id="{18D91053-20D4-4DEA-B7C0-EEF1D9F81C69}"/>
              </a:ext>
            </a:extLst>
          </p:cNvPr>
          <p:cNvPicPr>
            <a:picLocks noChangeAspect="1"/>
          </p:cNvPicPr>
          <p:nvPr/>
        </p:nvPicPr>
        <p:blipFill rotWithShape="1">
          <a:blip r:embed="rId3"/>
          <a:srcRect l="13567" t="28696" r="71631" b="54416"/>
          <a:stretch/>
        </p:blipFill>
        <p:spPr>
          <a:xfrm>
            <a:off x="4673600" y="2372493"/>
            <a:ext cx="7086599" cy="2657475"/>
          </a:xfrm>
          <a:prstGeom prst="rect">
            <a:avLst/>
          </a:prstGeom>
        </p:spPr>
      </p:pic>
    </p:spTree>
    <p:extLst>
      <p:ext uri="{BB962C8B-B14F-4D97-AF65-F5344CB8AC3E}">
        <p14:creationId xmlns:p14="http://schemas.microsoft.com/office/powerpoint/2010/main" val="175569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3C27-0717-4DCF-97C5-12162D42BFC3}"/>
              </a:ext>
            </a:extLst>
          </p:cNvPr>
          <p:cNvSpPr>
            <a:spLocks noGrp="1"/>
          </p:cNvSpPr>
          <p:nvPr>
            <p:ph type="title"/>
          </p:nvPr>
        </p:nvSpPr>
        <p:spPr/>
        <p:txBody>
          <a:bodyPr/>
          <a:lstStyle/>
          <a:p>
            <a:r>
              <a:rPr lang="en-US" dirty="0"/>
              <a:t>CCD vs. EMCCD</a:t>
            </a:r>
          </a:p>
        </p:txBody>
      </p:sp>
      <p:pic>
        <p:nvPicPr>
          <p:cNvPr id="6" name="Content Placeholder 5">
            <a:extLst>
              <a:ext uri="{FF2B5EF4-FFF2-40B4-BE49-F238E27FC236}">
                <a16:creationId xmlns:a16="http://schemas.microsoft.com/office/drawing/2014/main" id="{3130BB03-9A82-4253-9172-F5B5769DABC4}"/>
              </a:ext>
            </a:extLst>
          </p:cNvPr>
          <p:cNvPicPr>
            <a:picLocks noGrp="1" noChangeAspect="1"/>
          </p:cNvPicPr>
          <p:nvPr>
            <p:ph idx="1"/>
          </p:nvPr>
        </p:nvPicPr>
        <p:blipFill>
          <a:blip r:embed="rId3"/>
          <a:stretch>
            <a:fillRect/>
          </a:stretch>
        </p:blipFill>
        <p:spPr>
          <a:xfrm>
            <a:off x="1097281" y="1952319"/>
            <a:ext cx="10058400" cy="4210356"/>
          </a:xfrm>
          <a:prstGeom prst="rect">
            <a:avLst/>
          </a:prstGeom>
        </p:spPr>
      </p:pic>
    </p:spTree>
    <p:extLst>
      <p:ext uri="{BB962C8B-B14F-4D97-AF65-F5344CB8AC3E}">
        <p14:creationId xmlns:p14="http://schemas.microsoft.com/office/powerpoint/2010/main" val="192394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7C61-C66B-447E-9BD7-AC09B3A57BA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424BA85-74A2-4FB4-A8FB-2331CDA137DC}"/>
              </a:ext>
            </a:extLst>
          </p:cNvPr>
          <p:cNvSpPr>
            <a:spLocks noGrp="1"/>
          </p:cNvSpPr>
          <p:nvPr>
            <p:ph idx="1"/>
          </p:nvPr>
        </p:nvSpPr>
        <p:spPr>
          <a:xfrm>
            <a:off x="1097280" y="1845734"/>
            <a:ext cx="10058400" cy="4478866"/>
          </a:xfrm>
        </p:spPr>
        <p:txBody>
          <a:bodyPr>
            <a:normAutofit lnSpcReduction="10000"/>
          </a:bodyPr>
          <a:lstStyle/>
          <a:p>
            <a:pPr>
              <a:buFont typeface="Wingdings" panose="05000000000000000000" pitchFamily="2" charset="2"/>
              <a:buChar char="v"/>
            </a:pPr>
            <a:r>
              <a:rPr lang="en-US" sz="2400" dirty="0"/>
              <a:t> Raman uses electronic (UV-Vis-NIR) light to probe vibrational (IR) energy levels.</a:t>
            </a:r>
          </a:p>
          <a:p>
            <a:pPr>
              <a:buFont typeface="Wingdings" panose="05000000000000000000" pitchFamily="2" charset="2"/>
              <a:buChar char="v"/>
            </a:pPr>
            <a:r>
              <a:rPr lang="en-US" sz="2400" dirty="0"/>
              <a:t> Raman vibrations are the result of polarizability of a molecule.  </a:t>
            </a:r>
          </a:p>
          <a:p>
            <a:pPr>
              <a:buFont typeface="Wingdings" panose="05000000000000000000" pitchFamily="2" charset="2"/>
              <a:buChar char="v"/>
            </a:pPr>
            <a:r>
              <a:rPr lang="en-US" sz="2400" dirty="0"/>
              <a:t> Different selection rules give differences between Raman and IR spectra.</a:t>
            </a:r>
          </a:p>
          <a:p>
            <a:pPr>
              <a:buFont typeface="Wingdings" panose="05000000000000000000" pitchFamily="2" charset="2"/>
              <a:buChar char="v"/>
            </a:pPr>
            <a:r>
              <a:rPr lang="en-US" sz="2400" dirty="0"/>
              <a:t> Lasers act as the Raman source with many possibilities on the market.</a:t>
            </a:r>
          </a:p>
          <a:p>
            <a:pPr>
              <a:buFont typeface="Wingdings" panose="05000000000000000000" pitchFamily="2" charset="2"/>
              <a:buChar char="v"/>
            </a:pPr>
            <a:r>
              <a:rPr lang="en-US" sz="2400" dirty="0"/>
              <a:t> Rejection filters remove the laser line from the </a:t>
            </a:r>
            <a:r>
              <a:rPr lang="en-US" sz="2400" dirty="0" err="1"/>
              <a:t>beampath</a:t>
            </a:r>
            <a:r>
              <a:rPr lang="en-US" sz="2400" dirty="0"/>
              <a:t>.</a:t>
            </a:r>
          </a:p>
          <a:p>
            <a:pPr>
              <a:buFont typeface="Wingdings" panose="05000000000000000000" pitchFamily="2" charset="2"/>
              <a:buChar char="v"/>
            </a:pPr>
            <a:r>
              <a:rPr lang="en-US" sz="2400" dirty="0"/>
              <a:t> Gratings determine the wavelength range and spectral resolution as it separates the light into different wavelengths.</a:t>
            </a:r>
          </a:p>
          <a:p>
            <a:pPr>
              <a:buFont typeface="Wingdings" panose="05000000000000000000" pitchFamily="2" charset="2"/>
              <a:buChar char="v"/>
            </a:pPr>
            <a:r>
              <a:rPr lang="en-US" sz="2400" dirty="0"/>
              <a:t> Detectors such as CCD and </a:t>
            </a:r>
            <a:r>
              <a:rPr lang="en-US" sz="2400" dirty="0" err="1"/>
              <a:t>InGaAs</a:t>
            </a:r>
            <a:r>
              <a:rPr lang="en-US" sz="2400" dirty="0"/>
              <a:t> convert photons into readable electronic signals.</a:t>
            </a:r>
          </a:p>
          <a:p>
            <a:endParaRPr lang="en-US" sz="2400" dirty="0"/>
          </a:p>
        </p:txBody>
      </p:sp>
    </p:spTree>
    <p:extLst>
      <p:ext uri="{BB962C8B-B14F-4D97-AF65-F5344CB8AC3E}">
        <p14:creationId xmlns:p14="http://schemas.microsoft.com/office/powerpoint/2010/main" val="91720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52A0-9E93-43DC-B445-CBF9BB76D1FE}"/>
              </a:ext>
            </a:extLst>
          </p:cNvPr>
          <p:cNvSpPr>
            <a:spLocks noGrp="1"/>
          </p:cNvSpPr>
          <p:nvPr>
            <p:ph type="title"/>
          </p:nvPr>
        </p:nvSpPr>
        <p:spPr/>
        <p:txBody>
          <a:bodyPr/>
          <a:lstStyle/>
          <a:p>
            <a:r>
              <a:rPr lang="en-US" dirty="0"/>
              <a:t>JASCO Educational Resources</a:t>
            </a:r>
          </a:p>
        </p:txBody>
      </p:sp>
      <p:sp>
        <p:nvSpPr>
          <p:cNvPr id="3" name="Content Placeholder 2">
            <a:extLst>
              <a:ext uri="{FF2B5EF4-FFF2-40B4-BE49-F238E27FC236}">
                <a16:creationId xmlns:a16="http://schemas.microsoft.com/office/drawing/2014/main" id="{EEB9207E-E826-4E11-9BBD-BD914BE93F0C}"/>
              </a:ext>
            </a:extLst>
          </p:cNvPr>
          <p:cNvSpPr>
            <a:spLocks noGrp="1"/>
          </p:cNvSpPr>
          <p:nvPr>
            <p:ph idx="1"/>
          </p:nvPr>
        </p:nvSpPr>
        <p:spPr/>
        <p:txBody>
          <a:bodyPr>
            <a:normAutofit fontScale="85000" lnSpcReduction="20000"/>
          </a:bodyPr>
          <a:lstStyle/>
          <a:p>
            <a:pPr>
              <a:buFont typeface="Wingdings" panose="05000000000000000000" pitchFamily="2" charset="2"/>
              <a:buChar char="v"/>
            </a:pPr>
            <a:r>
              <a:rPr lang="en-US" dirty="0"/>
              <a:t> Upcoming Webinars:</a:t>
            </a:r>
          </a:p>
          <a:p>
            <a:pPr lvl="1">
              <a:buFont typeface="Wingdings" panose="05000000000000000000" pitchFamily="2" charset="2"/>
              <a:buChar char="v"/>
            </a:pPr>
            <a:r>
              <a:rPr lang="en-US" dirty="0"/>
              <a:t> Vibrational Circular Dichroism</a:t>
            </a:r>
          </a:p>
          <a:p>
            <a:pPr lvl="1">
              <a:buFont typeface="Wingdings" panose="05000000000000000000" pitchFamily="2" charset="2"/>
              <a:buChar char="v"/>
            </a:pPr>
            <a:r>
              <a:rPr lang="en-US" dirty="0"/>
              <a:t> FTIR Theory, Instrumentation, and Techniques</a:t>
            </a:r>
          </a:p>
          <a:p>
            <a:pPr lvl="1">
              <a:buFont typeface="Wingdings" panose="05000000000000000000" pitchFamily="2" charset="2"/>
              <a:buChar char="v"/>
            </a:pPr>
            <a:r>
              <a:rPr lang="en-US" dirty="0"/>
              <a:t> Circular Dichroism</a:t>
            </a:r>
          </a:p>
          <a:p>
            <a:pPr lvl="1">
              <a:buFont typeface="Wingdings" panose="05000000000000000000" pitchFamily="2" charset="2"/>
              <a:buChar char="v"/>
            </a:pPr>
            <a:r>
              <a:rPr lang="en-US" dirty="0"/>
              <a:t> FTIR Microscopy</a:t>
            </a:r>
          </a:p>
          <a:p>
            <a:pPr lvl="1">
              <a:buFont typeface="Wingdings" panose="05000000000000000000" pitchFamily="2" charset="2"/>
              <a:buChar char="v"/>
            </a:pPr>
            <a:r>
              <a:rPr lang="en-US" dirty="0"/>
              <a:t> Raman Microscopy and Imaging</a:t>
            </a:r>
          </a:p>
          <a:p>
            <a:pPr>
              <a:buFont typeface="Wingdings" panose="05000000000000000000" pitchFamily="2" charset="2"/>
              <a:buChar char="v"/>
            </a:pPr>
            <a:r>
              <a:rPr lang="en-US" dirty="0"/>
              <a:t> E-books:</a:t>
            </a:r>
          </a:p>
          <a:p>
            <a:pPr lvl="1">
              <a:buFont typeface="Wingdings" panose="05000000000000000000" pitchFamily="2" charset="2"/>
              <a:buChar char="v"/>
            </a:pPr>
            <a:r>
              <a:rPr lang="en-US" dirty="0"/>
              <a:t> Raman </a:t>
            </a:r>
          </a:p>
          <a:p>
            <a:pPr lvl="1">
              <a:buFont typeface="Wingdings" panose="05000000000000000000" pitchFamily="2" charset="2"/>
              <a:buChar char="v"/>
            </a:pPr>
            <a:r>
              <a:rPr lang="en-US" dirty="0">
                <a:hlinkClick r:id="rId2"/>
              </a:rPr>
              <a:t> </a:t>
            </a:r>
            <a:r>
              <a:rPr lang="en-US" dirty="0"/>
              <a:t>Raman Tips &amp; Tricks</a:t>
            </a:r>
          </a:p>
          <a:p>
            <a:pPr lvl="1">
              <a:buFont typeface="Wingdings" panose="05000000000000000000" pitchFamily="2" charset="2"/>
              <a:buChar char="v"/>
            </a:pPr>
            <a:r>
              <a:rPr lang="en-US" dirty="0"/>
              <a:t> Fluorescence</a:t>
            </a:r>
          </a:p>
          <a:p>
            <a:pPr lvl="1">
              <a:buFont typeface="Wingdings" panose="05000000000000000000" pitchFamily="2" charset="2"/>
              <a:buChar char="v"/>
            </a:pPr>
            <a:r>
              <a:rPr lang="en-US" dirty="0"/>
              <a:t> FTIR</a:t>
            </a:r>
          </a:p>
          <a:p>
            <a:pPr>
              <a:buFont typeface="Wingdings" panose="05000000000000000000" pitchFamily="2" charset="2"/>
              <a:buChar char="v"/>
            </a:pPr>
            <a:r>
              <a:rPr lang="en-US" dirty="0"/>
              <a:t> Theory Page:</a:t>
            </a:r>
          </a:p>
          <a:p>
            <a:pPr lvl="1">
              <a:buFont typeface="Wingdings" panose="05000000000000000000" pitchFamily="2" charset="2"/>
              <a:buChar char="v"/>
            </a:pPr>
            <a:r>
              <a:rPr lang="en-US" dirty="0"/>
              <a:t> Confocal Raman Microscopy</a:t>
            </a:r>
          </a:p>
          <a:p>
            <a:pPr>
              <a:buFont typeface="Wingdings" panose="05000000000000000000" pitchFamily="2" charset="2"/>
              <a:buChar char="v"/>
            </a:pPr>
            <a:r>
              <a:rPr lang="en-US" dirty="0"/>
              <a:t> KnowledgeBase</a:t>
            </a:r>
          </a:p>
          <a:p>
            <a:endParaRPr lang="en-US" dirty="0"/>
          </a:p>
        </p:txBody>
      </p:sp>
    </p:spTree>
    <p:extLst>
      <p:ext uri="{BB962C8B-B14F-4D97-AF65-F5344CB8AC3E}">
        <p14:creationId xmlns:p14="http://schemas.microsoft.com/office/powerpoint/2010/main" val="37633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3A6D-482B-47F2-8AC4-CD0AAC5634CC}"/>
              </a:ext>
            </a:extLst>
          </p:cNvPr>
          <p:cNvSpPr>
            <a:spLocks noGrp="1"/>
          </p:cNvSpPr>
          <p:nvPr>
            <p:ph type="title"/>
          </p:nvPr>
        </p:nvSpPr>
        <p:spPr/>
        <p:txBody>
          <a:bodyPr/>
          <a:lstStyle/>
          <a:p>
            <a:r>
              <a:rPr lang="en-US" dirty="0"/>
              <a:t>Uses for Raman – Polymorph Analysis</a:t>
            </a:r>
          </a:p>
        </p:txBody>
      </p:sp>
      <p:pic>
        <p:nvPicPr>
          <p:cNvPr id="7" name="Picture 6">
            <a:extLst>
              <a:ext uri="{FF2B5EF4-FFF2-40B4-BE49-F238E27FC236}">
                <a16:creationId xmlns:a16="http://schemas.microsoft.com/office/drawing/2014/main" id="{183F4147-A0DA-4F8E-B6B6-9BE973370B78}"/>
              </a:ext>
            </a:extLst>
          </p:cNvPr>
          <p:cNvPicPr>
            <a:picLocks noChangeAspect="1"/>
          </p:cNvPicPr>
          <p:nvPr/>
        </p:nvPicPr>
        <p:blipFill>
          <a:blip r:embed="rId2"/>
          <a:stretch>
            <a:fillRect/>
          </a:stretch>
        </p:blipFill>
        <p:spPr>
          <a:xfrm>
            <a:off x="2590800" y="1735580"/>
            <a:ext cx="5562600" cy="4605350"/>
          </a:xfrm>
          <a:prstGeom prst="rect">
            <a:avLst/>
          </a:prstGeom>
        </p:spPr>
      </p:pic>
    </p:spTree>
    <p:extLst>
      <p:ext uri="{BB962C8B-B14F-4D97-AF65-F5344CB8AC3E}">
        <p14:creationId xmlns:p14="http://schemas.microsoft.com/office/powerpoint/2010/main" val="75309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3A6D-482B-47F2-8AC4-CD0AAC5634CC}"/>
              </a:ext>
            </a:extLst>
          </p:cNvPr>
          <p:cNvSpPr>
            <a:spLocks noGrp="1"/>
          </p:cNvSpPr>
          <p:nvPr>
            <p:ph type="title"/>
          </p:nvPr>
        </p:nvSpPr>
        <p:spPr/>
        <p:txBody>
          <a:bodyPr/>
          <a:lstStyle/>
          <a:p>
            <a:r>
              <a:rPr lang="en-US" dirty="0"/>
              <a:t>Uses for Raman – Chemical Compositional Mapping</a:t>
            </a:r>
          </a:p>
        </p:txBody>
      </p:sp>
      <p:pic>
        <p:nvPicPr>
          <p:cNvPr id="6" name="Picture 5">
            <a:extLst>
              <a:ext uri="{FF2B5EF4-FFF2-40B4-BE49-F238E27FC236}">
                <a16:creationId xmlns:a16="http://schemas.microsoft.com/office/drawing/2014/main" id="{A1E640A6-B774-43BB-9632-53A4DC6031AB}"/>
              </a:ext>
            </a:extLst>
          </p:cNvPr>
          <p:cNvPicPr>
            <a:picLocks noChangeAspect="1"/>
          </p:cNvPicPr>
          <p:nvPr/>
        </p:nvPicPr>
        <p:blipFill rotWithShape="1">
          <a:blip r:embed="rId2"/>
          <a:srcRect b="49091"/>
          <a:stretch/>
        </p:blipFill>
        <p:spPr>
          <a:xfrm>
            <a:off x="6063916" y="2124525"/>
            <a:ext cx="5091764" cy="3436880"/>
          </a:xfrm>
          <a:prstGeom prst="rect">
            <a:avLst/>
          </a:prstGeom>
        </p:spPr>
      </p:pic>
      <p:pic>
        <p:nvPicPr>
          <p:cNvPr id="9" name="Picture 8">
            <a:extLst>
              <a:ext uri="{FF2B5EF4-FFF2-40B4-BE49-F238E27FC236}">
                <a16:creationId xmlns:a16="http://schemas.microsoft.com/office/drawing/2014/main" id="{4B1A7019-1EF4-4794-B928-A86D5AD80041}"/>
              </a:ext>
            </a:extLst>
          </p:cNvPr>
          <p:cNvPicPr>
            <a:picLocks noChangeAspect="1"/>
          </p:cNvPicPr>
          <p:nvPr/>
        </p:nvPicPr>
        <p:blipFill rotWithShape="1">
          <a:blip r:embed="rId3"/>
          <a:srcRect l="41875" t="68771" r="31250"/>
          <a:stretch/>
        </p:blipFill>
        <p:spPr>
          <a:xfrm>
            <a:off x="381000" y="2133600"/>
            <a:ext cx="5715000" cy="3733633"/>
          </a:xfrm>
          <a:prstGeom prst="rect">
            <a:avLst/>
          </a:prstGeom>
        </p:spPr>
      </p:pic>
    </p:spTree>
    <p:extLst>
      <p:ext uri="{BB962C8B-B14F-4D97-AF65-F5344CB8AC3E}">
        <p14:creationId xmlns:p14="http://schemas.microsoft.com/office/powerpoint/2010/main" val="11656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3A6D-482B-47F2-8AC4-CD0AAC5634CC}"/>
              </a:ext>
            </a:extLst>
          </p:cNvPr>
          <p:cNvSpPr>
            <a:spLocks noGrp="1"/>
          </p:cNvSpPr>
          <p:nvPr>
            <p:ph type="title"/>
          </p:nvPr>
        </p:nvSpPr>
        <p:spPr/>
        <p:txBody>
          <a:bodyPr/>
          <a:lstStyle/>
          <a:p>
            <a:r>
              <a:rPr lang="en-US" dirty="0"/>
              <a:t>Uses for Raman – Strain Analysis</a:t>
            </a:r>
          </a:p>
        </p:txBody>
      </p:sp>
      <p:pic>
        <p:nvPicPr>
          <p:cNvPr id="5" name="Picture 4">
            <a:extLst>
              <a:ext uri="{FF2B5EF4-FFF2-40B4-BE49-F238E27FC236}">
                <a16:creationId xmlns:a16="http://schemas.microsoft.com/office/drawing/2014/main" id="{08956826-18A6-4A78-BD8A-D92B1CEF43FC}"/>
              </a:ext>
            </a:extLst>
          </p:cNvPr>
          <p:cNvPicPr>
            <a:picLocks noChangeAspect="1"/>
          </p:cNvPicPr>
          <p:nvPr/>
        </p:nvPicPr>
        <p:blipFill>
          <a:blip r:embed="rId2"/>
          <a:stretch>
            <a:fillRect/>
          </a:stretch>
        </p:blipFill>
        <p:spPr>
          <a:xfrm>
            <a:off x="3048000" y="2209800"/>
            <a:ext cx="4648200" cy="3798862"/>
          </a:xfrm>
          <a:prstGeom prst="rect">
            <a:avLst/>
          </a:prstGeom>
        </p:spPr>
      </p:pic>
    </p:spTree>
    <p:extLst>
      <p:ext uri="{BB962C8B-B14F-4D97-AF65-F5344CB8AC3E}">
        <p14:creationId xmlns:p14="http://schemas.microsoft.com/office/powerpoint/2010/main" val="58051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3A6D-482B-47F2-8AC4-CD0AAC5634CC}"/>
              </a:ext>
            </a:extLst>
          </p:cNvPr>
          <p:cNvSpPr>
            <a:spLocks noGrp="1"/>
          </p:cNvSpPr>
          <p:nvPr>
            <p:ph type="title"/>
          </p:nvPr>
        </p:nvSpPr>
        <p:spPr/>
        <p:txBody>
          <a:bodyPr/>
          <a:lstStyle/>
          <a:p>
            <a:r>
              <a:rPr lang="en-US" dirty="0"/>
              <a:t>Uses for Raman - Depth Profiling</a:t>
            </a:r>
          </a:p>
        </p:txBody>
      </p:sp>
      <p:pic>
        <p:nvPicPr>
          <p:cNvPr id="3" name="Picture 2">
            <a:extLst>
              <a:ext uri="{FF2B5EF4-FFF2-40B4-BE49-F238E27FC236}">
                <a16:creationId xmlns:a16="http://schemas.microsoft.com/office/drawing/2014/main" id="{7B33516D-F285-4891-B83A-3FAA593E6300}"/>
              </a:ext>
            </a:extLst>
          </p:cNvPr>
          <p:cNvPicPr>
            <a:picLocks noChangeAspect="1"/>
          </p:cNvPicPr>
          <p:nvPr/>
        </p:nvPicPr>
        <p:blipFill>
          <a:blip r:embed="rId2"/>
          <a:stretch>
            <a:fillRect/>
          </a:stretch>
        </p:blipFill>
        <p:spPr>
          <a:xfrm>
            <a:off x="2971800" y="1966323"/>
            <a:ext cx="5379720" cy="4571207"/>
          </a:xfrm>
          <a:prstGeom prst="rect">
            <a:avLst/>
          </a:prstGeom>
        </p:spPr>
      </p:pic>
    </p:spTree>
    <p:extLst>
      <p:ext uri="{BB962C8B-B14F-4D97-AF65-F5344CB8AC3E}">
        <p14:creationId xmlns:p14="http://schemas.microsoft.com/office/powerpoint/2010/main" val="341612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4">
      <a:dk1>
        <a:srgbClr val="262626"/>
      </a:dk1>
      <a:lt1>
        <a:sysClr val="window" lastClr="FFFFFF"/>
      </a:lt1>
      <a:dk2>
        <a:srgbClr val="27AE61"/>
      </a:dk2>
      <a:lt2>
        <a:srgbClr val="CCDDEA"/>
      </a:lt2>
      <a:accent1>
        <a:srgbClr val="FFC000"/>
      </a:accent1>
      <a:accent2>
        <a:srgbClr val="27AE61"/>
      </a:accent2>
      <a:accent3>
        <a:srgbClr val="C00000"/>
      </a:accent3>
      <a:accent4>
        <a:srgbClr val="7030A0"/>
      </a:accent4>
      <a:accent5>
        <a:srgbClr val="2B619F"/>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 Template" id="{65A18301-A549-8C45-B397-44FDDCFA0E5B}" vid="{3AECFDF2-08D6-2B42-BCF5-600EC7128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38994</TotalTime>
  <Words>3450</Words>
  <Application>Microsoft Office PowerPoint</Application>
  <PresentationFormat>Widescreen</PresentationFormat>
  <Paragraphs>369</Paragraphs>
  <Slides>52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Cambria Math</vt:lpstr>
      <vt:lpstr>Wingdings</vt:lpstr>
      <vt:lpstr>Retrospect</vt:lpstr>
      <vt:lpstr>Raman Theory and Instrumentation</vt:lpstr>
      <vt:lpstr>About JASCO</vt:lpstr>
      <vt:lpstr>JASCO Spectroscopy Expertise</vt:lpstr>
      <vt:lpstr>Some Raman Examples</vt:lpstr>
      <vt:lpstr>Uses for Raman – Chemical Identification</vt:lpstr>
      <vt:lpstr>Uses for Raman – Polymorph Analysis</vt:lpstr>
      <vt:lpstr>Uses for Raman – Chemical Compositional Mapping</vt:lpstr>
      <vt:lpstr>Uses for Raman – Strain Analysis</vt:lpstr>
      <vt:lpstr>Uses for Raman - Depth Profiling</vt:lpstr>
      <vt:lpstr>Raman Theory</vt:lpstr>
      <vt:lpstr>Electromagnetic Spectrum </vt:lpstr>
      <vt:lpstr>Infrared And Electronic Transitions</vt:lpstr>
      <vt:lpstr>Laser Virtual States</vt:lpstr>
      <vt:lpstr>The Raman Effect</vt:lpstr>
      <vt:lpstr>Fluorescence – Competing Event</vt:lpstr>
      <vt:lpstr>Raman Spectra</vt:lpstr>
      <vt:lpstr>Raman/FTIR Cylcohexane</vt:lpstr>
      <vt:lpstr>Infrared Modes - Change in Dipole Moment</vt:lpstr>
      <vt:lpstr>Raman Modes-Change in Electron Cloud (Polarizability)</vt:lpstr>
      <vt:lpstr>Raman Modes-Change in Electron Cloud (Polarizability)</vt:lpstr>
      <vt:lpstr>CO2 Vibrational Modes</vt:lpstr>
      <vt:lpstr>CO2 Vibrational Modes</vt:lpstr>
      <vt:lpstr>Bond Strength, Mass, and Wavenumbers </vt:lpstr>
      <vt:lpstr>Correlation Table</vt:lpstr>
      <vt:lpstr>Raman Vs. IR</vt:lpstr>
      <vt:lpstr>Raman Optical Configuration</vt:lpstr>
      <vt:lpstr>Raman Optical Configuration</vt:lpstr>
      <vt:lpstr>How Lasers Work</vt:lpstr>
      <vt:lpstr>Laser Options</vt:lpstr>
      <vt:lpstr>Fluorescence Avoidance By Laser Type</vt:lpstr>
      <vt:lpstr>A Note About Laser Safety</vt:lpstr>
      <vt:lpstr>Calibration – Neon Lamp or Polystyrene Internal Standards</vt:lpstr>
      <vt:lpstr>Raman Optical Configuration</vt:lpstr>
      <vt:lpstr>Objective Lens Selection</vt:lpstr>
      <vt:lpstr>Beam Waist and Spatial Resolution</vt:lpstr>
      <vt:lpstr>Raman Optical Configuration</vt:lpstr>
      <vt:lpstr>Filter Selection – Why Filters</vt:lpstr>
      <vt:lpstr>Filter Selection</vt:lpstr>
      <vt:lpstr>Filter Selection</vt:lpstr>
      <vt:lpstr>Filter Selection</vt:lpstr>
      <vt:lpstr>Importance of Filter Placement in Optical Path</vt:lpstr>
      <vt:lpstr>Simultaneous Observation of Laser Spot and Sample</vt:lpstr>
      <vt:lpstr>Raman Optical Configuration</vt:lpstr>
      <vt:lpstr>Spectrograph</vt:lpstr>
      <vt:lpstr>How a Grating Works</vt:lpstr>
      <vt:lpstr>Focal Length and Resolution</vt:lpstr>
      <vt:lpstr>Grating Selection </vt:lpstr>
      <vt:lpstr>Rotary Encoding</vt:lpstr>
      <vt:lpstr>Detectors</vt:lpstr>
      <vt:lpstr>CCD vs. EMCCD</vt:lpstr>
      <vt:lpstr>Summary</vt:lpstr>
      <vt:lpstr>JASCO Educational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Heather Haffner</dc:creator>
  <cp:lastModifiedBy>James Burgess</cp:lastModifiedBy>
  <cp:revision>563</cp:revision>
  <cp:lastPrinted>2020-03-10T00:23:45Z</cp:lastPrinted>
  <dcterms:created xsi:type="dcterms:W3CDTF">2018-01-23T18:45:27Z</dcterms:created>
  <dcterms:modified xsi:type="dcterms:W3CDTF">2020-03-26T21:49:47Z</dcterms:modified>
</cp:coreProperties>
</file>